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55E56-EE4C-49B4-AE06-80BC52100657}" type="datetimeFigureOut">
              <a:rPr lang="hr-HR" smtClean="0"/>
              <a:t>29.10.2015.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DF486-9DE4-40BE-AAD5-D7269962508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0AD8C9-4937-4B9B-97ED-76E16DB2EEB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1D16B8-F9B8-4003-BBFF-133626882D9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C55399-43F6-4366-8FF5-7F6B90D21A0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C4ABB4-34F7-44BC-A68B-FFFB4E715A36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3E5D08-D3C8-45C8-ADF1-F0775C6C857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752E2C-38E6-46E5-AC8C-D9537A3C694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105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CBDD4B-9E1E-4044-BAA6-4B214F9A610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77B564-DFA2-4C2B-A53A-5D54B21F98A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77B564-DFA2-4C2B-A53A-5D54B21F98A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E5F18-4D23-4CAE-9729-8A902E643F7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9A4FF3-4591-4ECD-96EC-C6E3004D45F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F001-46F5-4C20-8CC0-2005C8D57B38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B71B-96DD-4376-B305-2EF0F6B0FA3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F001-46F5-4C20-8CC0-2005C8D57B38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B71B-96DD-4376-B305-2EF0F6B0FA3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F001-46F5-4C20-8CC0-2005C8D57B38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B71B-96DD-4376-B305-2EF0F6B0FA3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F001-46F5-4C20-8CC0-2005C8D57B38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B71B-96DD-4376-B305-2EF0F6B0FA3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F001-46F5-4C20-8CC0-2005C8D57B38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B71B-96DD-4376-B305-2EF0F6B0FA3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F001-46F5-4C20-8CC0-2005C8D57B38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B71B-96DD-4376-B305-2EF0F6B0FA3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F001-46F5-4C20-8CC0-2005C8D57B38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B71B-96DD-4376-B305-2EF0F6B0FA3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F001-46F5-4C20-8CC0-2005C8D57B38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B71B-96DD-4376-B305-2EF0F6B0FA3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F001-46F5-4C20-8CC0-2005C8D57B38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B71B-96DD-4376-B305-2EF0F6B0FA3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F001-46F5-4C20-8CC0-2005C8D57B38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B71B-96DD-4376-B305-2EF0F6B0FA3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F001-46F5-4C20-8CC0-2005C8D57B38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B71B-96DD-4376-B305-2EF0F6B0FA3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0F001-46F5-4C20-8CC0-2005C8D57B38}" type="datetimeFigureOut">
              <a:rPr lang="hr-HR" smtClean="0"/>
              <a:pPr/>
              <a:t>29.10.2015.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6B71B-96DD-4376-B305-2EF0F6B0FA3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chrane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hecochranelibrary.com/" TargetMode="External"/><Relationship Id="rId4" Type="http://schemas.openxmlformats.org/officeDocument/2006/relationships/hyperlink" Target="http://gateway.ovid.com/autologin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nicalevidence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boncall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clinica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clinica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umsearch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ptodate.com/" TargetMode="External"/><Relationship Id="rId4" Type="http://schemas.openxmlformats.org/officeDocument/2006/relationships/hyperlink" Target="http://www.tripdatabase.com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idelines.gov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ice.org.uk/" TargetMode="External"/><Relationship Id="rId4" Type="http://schemas.openxmlformats.org/officeDocument/2006/relationships/hyperlink" Target="http://www.ahrq.gov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544638"/>
          </a:xfrm>
        </p:spPr>
        <p:txBody>
          <a:bodyPr/>
          <a:lstStyle/>
          <a:p>
            <a:pPr eaLnBrk="1" hangingPunct="1"/>
            <a:r>
              <a:rPr lang="hr-HR" sz="4000" smtClean="0">
                <a:latin typeface="Arial" charset="0"/>
              </a:rPr>
              <a:t>Medicina utemeljena na dokazima </a:t>
            </a:r>
            <a:br>
              <a:rPr lang="hr-HR" sz="4000" smtClean="0">
                <a:latin typeface="Arial" charset="0"/>
              </a:rPr>
            </a:br>
            <a:endParaRPr lang="en-US" sz="3600" i="1" smtClean="0">
              <a:latin typeface="Arial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hr-HR" sz="2400" i="1" smtClean="0"/>
              <a:t>Kritička primjena najboljega mogućeg dokaza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143000"/>
            <a:ext cx="7515225" cy="4987925"/>
          </a:xfrm>
        </p:spPr>
        <p:txBody>
          <a:bodyPr/>
          <a:lstStyle/>
          <a:p>
            <a:pPr eaLnBrk="1" hangingPunct="1"/>
            <a:r>
              <a:rPr lang="hr-HR" sz="2800" b="1" dirty="0" smtClean="0">
                <a:solidFill>
                  <a:schemeClr val="tx2"/>
                </a:solidFill>
              </a:rPr>
              <a:t>Vrsta istraživanja</a:t>
            </a:r>
            <a:r>
              <a:rPr lang="hr-HR" sz="2800" dirty="0" smtClean="0"/>
              <a:t>: </a:t>
            </a:r>
          </a:p>
          <a:p>
            <a:pPr lvl="1" eaLnBrk="1" hangingPunct="1"/>
            <a:r>
              <a:rPr lang="hr-HR" sz="2400" dirty="0" smtClean="0"/>
              <a:t>liječenje/prevencija</a:t>
            </a:r>
            <a:endParaRPr lang="hr-HR" sz="2400" b="1" dirty="0" smtClean="0"/>
          </a:p>
          <a:p>
            <a:pPr eaLnBrk="1" hangingPunct="1"/>
            <a:r>
              <a:rPr lang="hr-HR" sz="2800" b="1" dirty="0" smtClean="0">
                <a:solidFill>
                  <a:schemeClr val="tx2"/>
                </a:solidFill>
              </a:rPr>
              <a:t>Ustroj istraživanja</a:t>
            </a:r>
            <a:r>
              <a:rPr lang="hr-HR" sz="2800" dirty="0" smtClean="0"/>
              <a:t>: </a:t>
            </a:r>
          </a:p>
          <a:p>
            <a:pPr lvl="1" eaLnBrk="1" hangingPunct="1"/>
            <a:r>
              <a:rPr lang="hr-HR" sz="2400" dirty="0" smtClean="0"/>
              <a:t>RCT/sustavni pregledni članak </a:t>
            </a:r>
          </a:p>
          <a:p>
            <a:pPr eaLnBrk="1" hangingPunct="1"/>
            <a:r>
              <a:rPr lang="hr-HR" sz="2800" b="1" dirty="0" smtClean="0">
                <a:solidFill>
                  <a:schemeClr val="tx2"/>
                </a:solidFill>
              </a:rPr>
              <a:t>Koncepti</a:t>
            </a:r>
            <a:r>
              <a:rPr lang="hr-HR" sz="2800" dirty="0" smtClean="0"/>
              <a:t>: </a:t>
            </a:r>
          </a:p>
          <a:p>
            <a:pPr lvl="1" eaLnBrk="1" hangingPunct="1"/>
            <a:r>
              <a:rPr lang="hr-HR" sz="2400" dirty="0" smtClean="0"/>
              <a:t>moždani udar </a:t>
            </a:r>
          </a:p>
          <a:p>
            <a:pPr lvl="1" eaLnBrk="1" hangingPunct="1"/>
            <a:r>
              <a:rPr lang="hr-HR" sz="2400" dirty="0" err="1" smtClean="0"/>
              <a:t>acetil</a:t>
            </a:r>
            <a:r>
              <a:rPr lang="hr-HR" sz="2400" dirty="0" smtClean="0"/>
              <a:t>-salicilna kiselina (aspirin)</a:t>
            </a:r>
          </a:p>
          <a:p>
            <a:pPr lvl="1" eaLnBrk="1" hangingPunct="1"/>
            <a:r>
              <a:rPr lang="hr-HR" sz="2400" dirty="0" smtClean="0"/>
              <a:t>Sustavni pregledni članci ili randomizirane kontrolirane studije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2938" y="857250"/>
            <a:ext cx="7586662" cy="5273675"/>
          </a:xfrm>
        </p:spPr>
        <p:txBody>
          <a:bodyPr/>
          <a:lstStyle/>
          <a:p>
            <a:pPr eaLnBrk="1" hangingPunct="1"/>
            <a:r>
              <a:rPr lang="hr-HR" sz="2600" b="1" smtClean="0">
                <a:solidFill>
                  <a:schemeClr val="tx2"/>
                </a:solidFill>
              </a:rPr>
              <a:t>P</a:t>
            </a:r>
            <a:r>
              <a:rPr lang="hr-HR" sz="2600" smtClean="0"/>
              <a:t> 	Bolesnik: muškarac u dobi od 65 godina s 	moždanim udarom </a:t>
            </a:r>
          </a:p>
          <a:p>
            <a:pPr eaLnBrk="1" hangingPunct="1"/>
            <a:r>
              <a:rPr lang="hr-HR" sz="2600" b="1" smtClean="0">
                <a:solidFill>
                  <a:schemeClr val="tx2"/>
                </a:solidFill>
              </a:rPr>
              <a:t>I 	</a:t>
            </a:r>
            <a:r>
              <a:rPr lang="hr-HR" sz="2600" smtClean="0"/>
              <a:t>Intervencija: acetil-salicilna kiselina</a:t>
            </a:r>
          </a:p>
          <a:p>
            <a:pPr eaLnBrk="1" hangingPunct="1"/>
            <a:r>
              <a:rPr lang="hr-HR" sz="2600" b="1" smtClean="0">
                <a:solidFill>
                  <a:schemeClr val="tx2"/>
                </a:solidFill>
              </a:rPr>
              <a:t>C</a:t>
            </a:r>
            <a:r>
              <a:rPr lang="hr-HR" sz="2600" smtClean="0"/>
              <a:t> 	Usporedna intervencija: placebo</a:t>
            </a:r>
          </a:p>
          <a:p>
            <a:pPr eaLnBrk="1" hangingPunct="1"/>
            <a:r>
              <a:rPr lang="hr-HR" sz="2600" b="1" smtClean="0">
                <a:solidFill>
                  <a:schemeClr val="tx2"/>
                </a:solidFill>
              </a:rPr>
              <a:t>O</a:t>
            </a:r>
            <a:r>
              <a:rPr lang="hr-HR" sz="2600" smtClean="0"/>
              <a:t> 	Ishod: prevencija ponovljenog moždanog udara</a:t>
            </a:r>
          </a:p>
          <a:p>
            <a:pPr eaLnBrk="1" hangingPunct="1"/>
            <a:endParaRPr lang="hr-HR" sz="2600" i="1" smtClean="0">
              <a:solidFill>
                <a:schemeClr val="tx2"/>
              </a:solidFill>
            </a:endParaRPr>
          </a:p>
          <a:p>
            <a:pPr eaLnBrk="1" hangingPunct="1"/>
            <a:r>
              <a:rPr lang="hr-HR" sz="2600" i="1" smtClean="0">
                <a:solidFill>
                  <a:schemeClr val="tx2"/>
                </a:solidFill>
              </a:rPr>
              <a:t>Pitanje</a:t>
            </a:r>
            <a:r>
              <a:rPr lang="hr-HR" sz="2600" smtClean="0"/>
              <a:t>: Može li primjena acetil-salicilne kiseline u 65-godišnjeg muškarca koji je doživio jedan moždani udar smanjiti vjerojatnost pojave ponovljenog moždanog udara? </a:t>
            </a: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4000" smtClean="0">
                <a:latin typeface="Arial" charset="0"/>
              </a:rPr>
              <a:t>The Cochrane Library</a:t>
            </a:r>
            <a:endParaRPr lang="en-US" sz="4000" smtClean="0">
              <a:latin typeface="Arial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401050" cy="4702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2400" b="1" smtClean="0"/>
          </a:p>
          <a:p>
            <a:pPr eaLnBrk="1" hangingPunct="1">
              <a:lnSpc>
                <a:spcPct val="80000"/>
              </a:lnSpc>
            </a:pPr>
            <a:r>
              <a:rPr lang="hr-HR" sz="2400" b="1" smtClean="0"/>
              <a:t>The Cochrane Collaboration </a:t>
            </a:r>
            <a:r>
              <a:rPr lang="hr-HR" sz="2400" smtClean="0"/>
              <a:t>(</a:t>
            </a:r>
            <a:r>
              <a:rPr lang="hr-HR" sz="2400" smtClean="0">
                <a:hlinkClick r:id="rId3"/>
              </a:rPr>
              <a:t>http://www.cochrane.org</a:t>
            </a:r>
            <a:r>
              <a:rPr lang="hr-HR" sz="24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hr-HR" sz="2400" smtClean="0"/>
              <a:t>Međunarodna neprofitna organizacija koja</a:t>
            </a:r>
            <a:r>
              <a:rPr lang="hr-HR" sz="2400" b="1" smtClean="0"/>
              <a:t> </a:t>
            </a:r>
            <a:r>
              <a:rPr lang="en-US" sz="2400" smtClean="0"/>
              <a:t>izrađuje, objavljuje </a:t>
            </a:r>
            <a:r>
              <a:rPr lang="hr-HR" sz="2400" smtClean="0"/>
              <a:t>i </a:t>
            </a:r>
            <a:r>
              <a:rPr lang="en-US" sz="2400" smtClean="0"/>
              <a:t>održava sustavne preglede (</a:t>
            </a:r>
            <a:r>
              <a:rPr lang="en-US" sz="2400" i="1" smtClean="0"/>
              <a:t>systematic</a:t>
            </a:r>
            <a:r>
              <a:rPr lang="en-US" sz="2400" smtClean="0"/>
              <a:t> </a:t>
            </a:r>
            <a:r>
              <a:rPr lang="en-US" sz="2400" i="1" smtClean="0"/>
              <a:t>reviews</a:t>
            </a:r>
            <a:r>
              <a:rPr lang="hr-HR" sz="2400" smtClean="0"/>
              <a:t>) o učincima intervencija u zdravstvu</a:t>
            </a:r>
          </a:p>
          <a:p>
            <a:pPr eaLnBrk="1" hangingPunct="1">
              <a:lnSpc>
                <a:spcPct val="80000"/>
              </a:lnSpc>
            </a:pPr>
            <a:endParaRPr lang="hr-HR" sz="2400" smtClean="0"/>
          </a:p>
          <a:p>
            <a:pPr eaLnBrk="1" hangingPunct="1">
              <a:lnSpc>
                <a:spcPct val="80000"/>
              </a:lnSpc>
            </a:pPr>
            <a:r>
              <a:rPr lang="hr-HR" sz="2400" smtClean="0"/>
              <a:t>Cochrane knjižnica je dostupna hrvatskoj akademskoj zajednici i zdravstvenim ustanovama preko Ovidovog sučelja (</a:t>
            </a:r>
            <a:r>
              <a:rPr lang="hr-HR" sz="2400" smtClean="0">
                <a:hlinkClick r:id="rId4"/>
              </a:rPr>
              <a:t>http://gateway.ovid.com/autologin.html</a:t>
            </a:r>
            <a:r>
              <a:rPr lang="hr-HR" sz="2400" smtClean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2400" smtClean="0"/>
          </a:p>
          <a:p>
            <a:pPr eaLnBrk="1" hangingPunct="1">
              <a:lnSpc>
                <a:spcPct val="80000"/>
              </a:lnSpc>
            </a:pPr>
            <a:r>
              <a:rPr lang="hr-HR" sz="2400" smtClean="0"/>
              <a:t>Ostali je mogu pretraživati do razine sažetaka na adresi </a:t>
            </a:r>
            <a:r>
              <a:rPr lang="hr-HR" sz="2400" smtClean="0">
                <a:hlinkClick r:id="rId5"/>
              </a:rPr>
              <a:t>http://www.thecochranelibrary.com</a:t>
            </a:r>
            <a:endParaRPr lang="hr-HR" sz="2400" smtClean="0"/>
          </a:p>
          <a:p>
            <a:pPr eaLnBrk="1" hangingPunct="1">
              <a:lnSpc>
                <a:spcPct val="80000"/>
              </a:lnSpc>
            </a:pPr>
            <a:endParaRPr lang="hr-HR" sz="2400" smtClean="0"/>
          </a:p>
          <a:p>
            <a:pPr eaLnBrk="1" hangingPunct="1">
              <a:lnSpc>
                <a:spcPct val="80000"/>
              </a:lnSpc>
            </a:pPr>
            <a:endParaRPr lang="hr-HR" sz="24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hr-HR" sz="4000" smtClean="0">
                <a:latin typeface="Arial" charset="0"/>
              </a:rPr>
              <a:t>Što sadrži Cochrane knjižnica?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285750" y="1285875"/>
            <a:ext cx="8643938" cy="49291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000" smtClean="0"/>
              <a:t>Cochrane knjižnica </a:t>
            </a:r>
            <a:r>
              <a:rPr lang="en-US" sz="2000" smtClean="0"/>
              <a:t>sadrž</a:t>
            </a:r>
            <a:r>
              <a:rPr lang="hr-HR" sz="2000" smtClean="0"/>
              <a:t>i</a:t>
            </a:r>
            <a:r>
              <a:rPr lang="en-US" sz="2000" smtClean="0"/>
              <a:t> različite baze podataka</a:t>
            </a:r>
            <a:r>
              <a:rPr lang="hr-HR" sz="2000" smtClean="0"/>
              <a:t>, najvažnije su: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hr-HR" sz="2400" b="1" smtClean="0"/>
              <a:t>The </a:t>
            </a:r>
            <a:r>
              <a:rPr lang="en-US" sz="2400" b="1" smtClean="0"/>
              <a:t>Cochrane Database of Systematic Reviews </a:t>
            </a:r>
            <a:endParaRPr lang="hr-HR" sz="2400" b="1" smtClean="0"/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sustavni pregled</a:t>
            </a:r>
            <a:r>
              <a:rPr lang="hr-HR" sz="2000" smtClean="0"/>
              <a:t>ni članci i protokoli za članke koji su u postupku izrade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najbolji izvor podataka o učinkovitosti terapije</a:t>
            </a:r>
            <a:endParaRPr lang="hr-HR" sz="2000" smtClean="0"/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18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/>
              <a:t>Database of Abstracts of Revie</a:t>
            </a:r>
            <a:r>
              <a:rPr lang="hr-HR" sz="2400" b="1" smtClean="0"/>
              <a:t>w</a:t>
            </a:r>
            <a:r>
              <a:rPr lang="en-US" sz="2400" b="1" smtClean="0"/>
              <a:t>s of Effects</a:t>
            </a:r>
            <a:r>
              <a:rPr lang="hr-HR" sz="2400" smtClean="0"/>
              <a:t> (DARE) </a:t>
            </a:r>
          </a:p>
          <a:p>
            <a:pPr lvl="2" eaLnBrk="1" hangingPunct="1">
              <a:lnSpc>
                <a:spcPct val="80000"/>
              </a:lnSpc>
            </a:pPr>
            <a:r>
              <a:rPr lang="hr-HR" sz="2000" smtClean="0"/>
              <a:t>strukturirani sažetci kvalitativno procijenjenih sustavnih pregleda koji nisu izrađeni u okviru Cochrane kolaboracije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hr-HR" sz="2400" b="1" smtClean="0"/>
              <a:t>The </a:t>
            </a:r>
            <a:r>
              <a:rPr lang="en-US" sz="2400" b="1" smtClean="0"/>
              <a:t>Cochrane Central Register of Controlled Trials </a:t>
            </a:r>
            <a:r>
              <a:rPr lang="hr-HR" sz="2400" smtClean="0"/>
              <a:t>(CENTRAL)  </a:t>
            </a:r>
          </a:p>
          <a:p>
            <a:pPr lvl="2" eaLnBrk="1" hangingPunct="1">
              <a:lnSpc>
                <a:spcPct val="80000"/>
              </a:lnSpc>
            </a:pPr>
            <a:r>
              <a:rPr lang="hr-HR" sz="2000" smtClean="0"/>
              <a:t>nezaobilazan izvor randomiziranih kontroliranih pokusa koji se preuzimaju iz različitih baza (MEDLINE, EMBASE…) ili su pronađeni ručnim pretraživanjem literature</a:t>
            </a:r>
          </a:p>
          <a:p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214313"/>
            <a:ext cx="8229600" cy="63500"/>
          </a:xfrm>
        </p:spPr>
        <p:txBody>
          <a:bodyPr/>
          <a:lstStyle/>
          <a:p>
            <a:pPr eaLnBrk="1" hangingPunct="1"/>
            <a:r>
              <a:rPr lang="hr-HR" sz="3800" smtClean="0"/>
              <a:t/>
            </a:r>
            <a:br>
              <a:rPr lang="hr-HR" sz="3800" smtClean="0"/>
            </a:br>
            <a:endParaRPr lang="hr-HR" sz="3800" smtClean="0"/>
          </a:p>
        </p:txBody>
      </p:sp>
      <p:sp>
        <p:nvSpPr>
          <p:cNvPr id="57347" name="Content Placeholder 4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798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hr-HR" sz="2800" b="1" smtClean="0"/>
          </a:p>
          <a:p>
            <a:pPr>
              <a:lnSpc>
                <a:spcPct val="90000"/>
              </a:lnSpc>
            </a:pPr>
            <a:r>
              <a:rPr lang="hr-HR" sz="2800" b="1" smtClean="0"/>
              <a:t>Clinical Evidence – BMJ Publishing Group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400" b="1" smtClean="0"/>
              <a:t>	</a:t>
            </a:r>
            <a:r>
              <a:rPr lang="hr-HR" sz="2400" smtClean="0"/>
              <a:t>(</a:t>
            </a:r>
            <a:r>
              <a:rPr lang="hr-HR" sz="2400" smtClean="0">
                <a:hlinkClick r:id="rId3"/>
              </a:rPr>
              <a:t>http://www.clinicalevidence.com</a:t>
            </a:r>
            <a:r>
              <a:rPr lang="hr-HR" sz="240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Pokriva više od 160 tema i nudi odgovor na preko 800 kliničkih pitanja</a:t>
            </a:r>
          </a:p>
          <a:p>
            <a:pPr lvl="1">
              <a:lnSpc>
                <a:spcPct val="90000"/>
              </a:lnSpc>
            </a:pPr>
            <a:endParaRPr lang="hr-HR" smtClean="0"/>
          </a:p>
          <a:p>
            <a:pPr>
              <a:lnSpc>
                <a:spcPct val="90000"/>
              </a:lnSpc>
            </a:pPr>
            <a:r>
              <a:rPr lang="en-US" sz="2800" b="1" smtClean="0"/>
              <a:t>Evidence Based On-Call</a:t>
            </a:r>
            <a:r>
              <a:rPr lang="hr-HR" sz="2800" b="1" smtClean="0"/>
              <a:t> </a:t>
            </a:r>
            <a:r>
              <a:rPr lang="hr-HR" sz="2400" smtClean="0"/>
              <a:t>(</a:t>
            </a:r>
            <a:r>
              <a:rPr lang="en-US" sz="2400" smtClean="0">
                <a:hlinkClick r:id="rId4"/>
              </a:rPr>
              <a:t>http://www.eboncall.org</a:t>
            </a:r>
            <a:r>
              <a:rPr lang="hr-HR" sz="240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CAT (</a:t>
            </a:r>
            <a:r>
              <a:rPr lang="en-US" smtClean="0"/>
              <a:t>Critically appraised topic</a:t>
            </a:r>
            <a:r>
              <a:rPr lang="hr-HR" smtClean="0"/>
              <a:t>) - </a:t>
            </a:r>
            <a:r>
              <a:rPr lang="en-US" smtClean="0"/>
              <a:t>strukturirani sažetci izvornih znanstvenih radova</a:t>
            </a:r>
            <a:r>
              <a:rPr lang="hr-HR" smtClean="0"/>
              <a:t> objavljenih u medicinskim časopisima</a:t>
            </a:r>
            <a:r>
              <a:rPr lang="en-US" smtClean="0"/>
              <a:t> uz kritičku prosudbu</a:t>
            </a:r>
            <a:endParaRPr lang="hr-HR" smtClean="0"/>
          </a:p>
          <a:p>
            <a:pPr lvl="1">
              <a:lnSpc>
                <a:spcPct val="90000"/>
              </a:lnSpc>
            </a:pPr>
            <a:r>
              <a:rPr lang="hr-HR" smtClean="0"/>
              <a:t>Vodiči kroz postupke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P</a:t>
            </a:r>
            <a:r>
              <a:rPr lang="en-US" smtClean="0"/>
              <a:t>ristup slobodan</a:t>
            </a:r>
          </a:p>
          <a:p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Arial" charset="0"/>
              </a:rPr>
              <a:t>PubMed Clinical Queries</a:t>
            </a:r>
            <a:br>
              <a:rPr lang="en-US" sz="4000" smtClean="0">
                <a:latin typeface="Arial" charset="0"/>
              </a:rPr>
            </a:br>
            <a:endParaRPr lang="hr-HR" sz="4000" smtClean="0">
              <a:latin typeface="Arial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502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mtClean="0">
                <a:hlinkClick r:id="rId3"/>
              </a:rPr>
              <a:t>http://www.ncbi.nlm.nih.gov/pubmed/clinical</a:t>
            </a:r>
            <a:endParaRPr lang="hr-HR" smtClean="0"/>
          </a:p>
          <a:p>
            <a:pPr eaLnBrk="1" hangingPunct="1">
              <a:lnSpc>
                <a:spcPct val="90000"/>
              </a:lnSpc>
            </a:pPr>
            <a:r>
              <a:rPr lang="hr-HR" sz="2800" smtClean="0"/>
              <a:t>Sadrži tri</a:t>
            </a:r>
            <a:r>
              <a:rPr lang="en-US" sz="2800" smtClean="0"/>
              <a:t> filt</a:t>
            </a:r>
            <a:r>
              <a:rPr lang="hr-HR" sz="2800" smtClean="0"/>
              <a:t>e</a:t>
            </a:r>
            <a:r>
              <a:rPr lang="en-US" sz="2800" smtClean="0"/>
              <a:t>ra: </a:t>
            </a:r>
            <a:endParaRPr lang="hr-HR" sz="2800" smtClean="0"/>
          </a:p>
          <a:p>
            <a:pPr lvl="1" eaLnBrk="1" hangingPunct="1">
              <a:lnSpc>
                <a:spcPct val="90000"/>
              </a:lnSpc>
            </a:pPr>
            <a:r>
              <a:rPr lang="hr-HR" sz="2800" b="1" smtClean="0"/>
              <a:t>Clinical Study Categories </a:t>
            </a:r>
            <a:r>
              <a:rPr lang="en-US" sz="2800" smtClean="0"/>
              <a:t>(terapija, dijagnoza, etiologija</a:t>
            </a:r>
            <a:r>
              <a:rPr lang="hr-HR" sz="2800" smtClean="0"/>
              <a:t>…</a:t>
            </a:r>
            <a:r>
              <a:rPr lang="en-US" sz="2800" smtClean="0"/>
              <a:t>; </a:t>
            </a:r>
            <a:r>
              <a:rPr lang="hr-HR" sz="2800" smtClean="0"/>
              <a:t>široko ili fokusirano pretraživanje)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b="1" smtClean="0"/>
              <a:t>Systematic Reviews </a:t>
            </a:r>
            <a:r>
              <a:rPr lang="en-US" sz="2800" smtClean="0"/>
              <a:t>(sustavni pregledi</a:t>
            </a:r>
            <a:r>
              <a:rPr lang="hr-HR" sz="2800" smtClean="0"/>
              <a:t>,</a:t>
            </a:r>
            <a:r>
              <a:rPr lang="en-US" sz="2800" smtClean="0"/>
              <a:t> meta</a:t>
            </a:r>
            <a:r>
              <a:rPr lang="hr-HR" sz="2800" smtClean="0"/>
              <a:t>-a</a:t>
            </a:r>
            <a:r>
              <a:rPr lang="en-US" sz="2800" smtClean="0"/>
              <a:t>nalize</a:t>
            </a:r>
            <a:r>
              <a:rPr lang="hr-HR" sz="2800" smtClean="0"/>
              <a:t>, smjernice…</a:t>
            </a:r>
            <a:r>
              <a:rPr lang="en-US" sz="2800" smtClean="0"/>
              <a:t>)</a:t>
            </a:r>
            <a:endParaRPr lang="hr-HR" sz="2800" smtClean="0"/>
          </a:p>
          <a:p>
            <a:pPr lvl="1" eaLnBrk="1" hangingPunct="1">
              <a:lnSpc>
                <a:spcPct val="90000"/>
              </a:lnSpc>
            </a:pPr>
            <a:r>
              <a:rPr lang="hr-HR" sz="2800" b="1" smtClean="0"/>
              <a:t>Medical Genetics</a:t>
            </a: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pristup besplatan</a:t>
            </a:r>
            <a:endParaRPr lang="hr-H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Arial" charset="0"/>
              </a:rPr>
              <a:t>PubMed Clinical Queries</a:t>
            </a:r>
            <a:br>
              <a:rPr lang="en-US" sz="4000" smtClean="0">
                <a:latin typeface="Arial" charset="0"/>
              </a:rPr>
            </a:br>
            <a:endParaRPr lang="hr-HR" sz="4000" smtClean="0">
              <a:latin typeface="Arial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502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dirty="0" smtClean="0">
                <a:hlinkClick r:id="rId3"/>
              </a:rPr>
              <a:t>http://www.ncbi.nlm.nih.gov/pubmed/</a:t>
            </a:r>
            <a:r>
              <a:rPr lang="hr-HR" dirty="0" err="1" smtClean="0">
                <a:hlinkClick r:id="rId3"/>
              </a:rPr>
              <a:t>clinical</a:t>
            </a:r>
            <a:endParaRPr lang="hr-HR" dirty="0" smtClean="0"/>
          </a:p>
          <a:p>
            <a:pPr eaLnBrk="1" hangingPunct="1">
              <a:lnSpc>
                <a:spcPct val="90000"/>
              </a:lnSpc>
            </a:pPr>
            <a:r>
              <a:rPr lang="hr-HR" sz="2800" dirty="0" smtClean="0"/>
              <a:t>Sadrži tri</a:t>
            </a:r>
            <a:r>
              <a:rPr lang="en-US" sz="2800" dirty="0" smtClean="0"/>
              <a:t> </a:t>
            </a:r>
            <a:r>
              <a:rPr lang="en-US" sz="2800" dirty="0" err="1" smtClean="0"/>
              <a:t>filt</a:t>
            </a:r>
            <a:r>
              <a:rPr lang="hr-HR" sz="2800" dirty="0" smtClean="0"/>
              <a:t>e</a:t>
            </a:r>
            <a:r>
              <a:rPr lang="en-US" sz="2800" dirty="0" err="1" smtClean="0"/>
              <a:t>ra</a:t>
            </a:r>
            <a:r>
              <a:rPr lang="en-US" sz="2800" dirty="0" smtClean="0"/>
              <a:t>: </a:t>
            </a:r>
            <a:endParaRPr lang="hr-HR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hr-HR" sz="2800" b="1" dirty="0" err="1" smtClean="0"/>
              <a:t>Clinical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Study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Categories</a:t>
            </a:r>
            <a:r>
              <a:rPr lang="hr-HR" sz="2800" b="1" dirty="0" smtClean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terapija</a:t>
            </a:r>
            <a:r>
              <a:rPr lang="en-US" sz="2800" dirty="0" smtClean="0"/>
              <a:t>, </a:t>
            </a:r>
            <a:r>
              <a:rPr lang="en-US" sz="2800" dirty="0" err="1" smtClean="0"/>
              <a:t>dijagnoza</a:t>
            </a:r>
            <a:r>
              <a:rPr lang="en-US" sz="2800" dirty="0" smtClean="0"/>
              <a:t>, </a:t>
            </a:r>
            <a:r>
              <a:rPr lang="en-US" sz="2800" dirty="0" err="1" smtClean="0"/>
              <a:t>etiologija</a:t>
            </a:r>
            <a:r>
              <a:rPr lang="hr-HR" sz="2800" dirty="0" smtClean="0"/>
              <a:t>…</a:t>
            </a:r>
            <a:r>
              <a:rPr lang="en-US" sz="2800" dirty="0" smtClean="0"/>
              <a:t>; </a:t>
            </a:r>
            <a:r>
              <a:rPr lang="hr-HR" sz="2800" dirty="0" smtClean="0"/>
              <a:t>široko ili fokusirano pretraživanje)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b="1" dirty="0" smtClean="0"/>
              <a:t>Systematic Reviews </a:t>
            </a:r>
            <a:r>
              <a:rPr lang="en-US" sz="2800" dirty="0" smtClean="0"/>
              <a:t>(</a:t>
            </a:r>
            <a:r>
              <a:rPr lang="en-US" sz="2800" dirty="0" err="1" smtClean="0"/>
              <a:t>sustavni</a:t>
            </a:r>
            <a:r>
              <a:rPr lang="en-US" sz="2800" dirty="0" smtClean="0"/>
              <a:t> </a:t>
            </a:r>
            <a:r>
              <a:rPr lang="en-US" sz="2800" dirty="0" err="1" smtClean="0"/>
              <a:t>pregledi</a:t>
            </a:r>
            <a:r>
              <a:rPr lang="hr-HR" sz="2800" dirty="0" smtClean="0"/>
              <a:t>,</a:t>
            </a:r>
            <a:r>
              <a:rPr lang="en-US" sz="2800" dirty="0" smtClean="0"/>
              <a:t> meta</a:t>
            </a:r>
            <a:r>
              <a:rPr lang="hr-HR" sz="2800" dirty="0" smtClean="0"/>
              <a:t>-a</a:t>
            </a:r>
            <a:r>
              <a:rPr lang="en-US" sz="2800" dirty="0" err="1" smtClean="0"/>
              <a:t>nalize</a:t>
            </a:r>
            <a:r>
              <a:rPr lang="hr-HR" sz="2800" dirty="0" smtClean="0"/>
              <a:t>, smjernice…</a:t>
            </a:r>
            <a:r>
              <a:rPr lang="en-US" sz="2800" dirty="0" smtClean="0"/>
              <a:t>)</a:t>
            </a:r>
            <a:endParaRPr lang="hr-HR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hr-HR" sz="2800" b="1" dirty="0" err="1" smtClean="0"/>
              <a:t>Medical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Genetics</a:t>
            </a: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pristup</a:t>
            </a:r>
            <a:r>
              <a:rPr lang="en-US" sz="2800" dirty="0" smtClean="0"/>
              <a:t> </a:t>
            </a:r>
            <a:r>
              <a:rPr lang="en-US" sz="2800" dirty="0" err="1" smtClean="0"/>
              <a:t>besplatan</a:t>
            </a:r>
            <a:endParaRPr lang="hr-H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68313" y="277813"/>
            <a:ext cx="8218487" cy="1206500"/>
          </a:xfrm>
        </p:spPr>
        <p:txBody>
          <a:bodyPr/>
          <a:lstStyle/>
          <a:p>
            <a:r>
              <a:rPr lang="hr-HR" sz="4000" smtClean="0">
                <a:latin typeface="Arial" charset="0"/>
              </a:rPr>
              <a:t>Info-sustavi </a:t>
            </a:r>
            <a:br>
              <a:rPr lang="hr-HR" sz="4000" smtClean="0">
                <a:latin typeface="Arial" charset="0"/>
              </a:rPr>
            </a:br>
            <a:r>
              <a:rPr lang="hr-HR" sz="3200" smtClean="0">
                <a:latin typeface="Arial" charset="0"/>
              </a:rPr>
              <a:t>(portali, metapretraživači, agregatori...)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7687"/>
          </a:xfrm>
        </p:spPr>
        <p:txBody>
          <a:bodyPr/>
          <a:lstStyle/>
          <a:p>
            <a:pPr eaLnBrk="1" hangingPunct="1"/>
            <a:endParaRPr lang="hr-HR" sz="2400" b="1" smtClean="0"/>
          </a:p>
          <a:p>
            <a:pPr eaLnBrk="1" hangingPunct="1"/>
            <a:r>
              <a:rPr lang="en-US" sz="2400" b="1" smtClean="0"/>
              <a:t>SUMSearch</a:t>
            </a:r>
            <a:r>
              <a:rPr lang="hr-HR" sz="2400" b="1" smtClean="0"/>
              <a:t> </a:t>
            </a:r>
            <a:r>
              <a:rPr lang="hr-HR" sz="2400" smtClean="0"/>
              <a:t>(</a:t>
            </a:r>
            <a:r>
              <a:rPr lang="en-US" sz="2400" smtClean="0">
                <a:hlinkClick r:id="rId3"/>
              </a:rPr>
              <a:t>http://sumsearch.</a:t>
            </a:r>
            <a:r>
              <a:rPr lang="hr-HR" sz="2400" smtClean="0">
                <a:hlinkClick r:id="rId3"/>
              </a:rPr>
              <a:t>org</a:t>
            </a:r>
            <a:r>
              <a:rPr lang="hr-HR" sz="2400" smtClean="0"/>
              <a:t>)</a:t>
            </a:r>
          </a:p>
          <a:p>
            <a:pPr lvl="1" eaLnBrk="1" hangingPunct="1"/>
            <a:r>
              <a:rPr lang="hr-HR" sz="2000" smtClean="0"/>
              <a:t>Istovremeno p</a:t>
            </a:r>
            <a:r>
              <a:rPr lang="en-US" sz="2000" smtClean="0"/>
              <a:t>retražuje različite medicinske izvore (DARE, Medline</a:t>
            </a:r>
            <a:r>
              <a:rPr lang="hr-HR" sz="2000" smtClean="0"/>
              <a:t>, National Guideline Clearinghouse)</a:t>
            </a:r>
            <a:r>
              <a:rPr lang="en-US" sz="2000" smtClean="0"/>
              <a:t>, pristup slobodan</a:t>
            </a:r>
            <a:endParaRPr lang="hr-HR" sz="2000" smtClean="0"/>
          </a:p>
          <a:p>
            <a:pPr lvl="1" eaLnBrk="1" hangingPunct="1">
              <a:buFont typeface="Wingdings" pitchFamily="2" charset="2"/>
              <a:buNone/>
            </a:pPr>
            <a:endParaRPr lang="hr-HR" sz="2000" smtClean="0"/>
          </a:p>
          <a:p>
            <a:pPr eaLnBrk="1" hangingPunct="1"/>
            <a:r>
              <a:rPr lang="en-US" sz="2400" b="1" smtClean="0"/>
              <a:t>TRIPDatabase</a:t>
            </a:r>
            <a:r>
              <a:rPr lang="hr-HR" sz="2400" b="1" smtClean="0"/>
              <a:t> </a:t>
            </a:r>
            <a:r>
              <a:rPr lang="hr-HR" sz="2400" smtClean="0"/>
              <a:t>(</a:t>
            </a:r>
            <a:r>
              <a:rPr lang="en-US" sz="2400" smtClean="0">
                <a:hlinkClick r:id="rId4"/>
              </a:rPr>
              <a:t>http://www.tripdatabase.com</a:t>
            </a:r>
            <a:r>
              <a:rPr lang="hr-HR" sz="2400" smtClean="0"/>
              <a:t>)</a:t>
            </a:r>
          </a:p>
          <a:p>
            <a:pPr lvl="1" eaLnBrk="1" hangingPunct="1"/>
            <a:r>
              <a:rPr lang="hr-HR" sz="2000" smtClean="0"/>
              <a:t>Pretražuje veliki broj</a:t>
            </a:r>
            <a:r>
              <a:rPr lang="en-US" sz="2000" smtClean="0"/>
              <a:t> EBM</a:t>
            </a:r>
            <a:r>
              <a:rPr lang="hr-HR" sz="2000" smtClean="0"/>
              <a:t>-</a:t>
            </a:r>
            <a:r>
              <a:rPr lang="en-US" sz="2000" smtClean="0"/>
              <a:t>izvora</a:t>
            </a:r>
            <a:r>
              <a:rPr lang="hr-HR" sz="2000" smtClean="0"/>
              <a:t>, pristup slobodan</a:t>
            </a:r>
          </a:p>
          <a:p>
            <a:pPr lvl="1" eaLnBrk="1" hangingPunct="1"/>
            <a:endParaRPr lang="hr-HR" sz="2400" b="1" smtClean="0"/>
          </a:p>
          <a:p>
            <a:pPr eaLnBrk="1" hangingPunct="1"/>
            <a:r>
              <a:rPr lang="hr-HR" sz="2400" b="1" smtClean="0"/>
              <a:t>U</a:t>
            </a:r>
            <a:r>
              <a:rPr lang="en-US" sz="2400" b="1" smtClean="0"/>
              <a:t>pToDate</a:t>
            </a:r>
            <a:r>
              <a:rPr lang="hr-HR" sz="2400" b="1" smtClean="0"/>
              <a:t> </a:t>
            </a:r>
            <a:r>
              <a:rPr lang="hr-HR" sz="2400" smtClean="0"/>
              <a:t>(</a:t>
            </a:r>
            <a:r>
              <a:rPr lang="hr-HR" sz="2400" smtClean="0">
                <a:hlinkClick r:id="rId5"/>
              </a:rPr>
              <a:t>http://www.uptodate.com</a:t>
            </a:r>
            <a:r>
              <a:rPr lang="hr-HR" sz="2400" smtClean="0"/>
              <a:t>)</a:t>
            </a:r>
          </a:p>
          <a:p>
            <a:pPr lvl="1" eaLnBrk="1" hangingPunct="1"/>
            <a:r>
              <a:rPr lang="hr-HR" sz="2000" smtClean="0"/>
              <a:t>Komercijalni servis koji daje odgovore na klinička pitanja</a:t>
            </a:r>
          </a:p>
          <a:p>
            <a:endParaRPr lang="hr-H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latin typeface="Arial" charset="0"/>
              </a:rPr>
              <a:t>Smjernice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sz="2800" smtClean="0"/>
          </a:p>
          <a:p>
            <a:pPr eaLnBrk="1" hangingPunct="1"/>
            <a:r>
              <a:rPr lang="hr-HR" sz="2800" smtClean="0"/>
              <a:t>Daju putokaz kako informaciju primijeniti u praksi</a:t>
            </a:r>
          </a:p>
          <a:p>
            <a:pPr eaLnBrk="1" hangingPunct="1"/>
            <a:r>
              <a:rPr lang="en-US" sz="2800" smtClean="0"/>
              <a:t>Izrađuju</a:t>
            </a:r>
            <a:r>
              <a:rPr lang="hr-HR" sz="2800" smtClean="0"/>
              <a:t> ih</a:t>
            </a:r>
            <a:r>
              <a:rPr lang="en-US" sz="2800" smtClean="0"/>
              <a:t> službena tijela</a:t>
            </a:r>
            <a:r>
              <a:rPr lang="hr-HR" sz="2800" smtClean="0"/>
              <a:t>,</a:t>
            </a:r>
            <a:r>
              <a:rPr lang="en-US" sz="2800" smtClean="0"/>
              <a:t> npr. vladine agencije, medicinska udruženja…</a:t>
            </a:r>
          </a:p>
          <a:p>
            <a:pPr eaLnBrk="1" hangingPunct="1"/>
            <a:r>
              <a:rPr lang="hr-HR" sz="2800" smtClean="0"/>
              <a:t>K</a:t>
            </a:r>
            <a:r>
              <a:rPr lang="en-US" sz="2800" smtClean="0"/>
              <a:t>ombinacija dokaza iz sustavnih pregleda i mišljenje stručnjaka za određeno područje</a:t>
            </a:r>
          </a:p>
          <a:p>
            <a:endParaRPr lang="hr-H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latin typeface="Arial" charset="0"/>
              </a:rPr>
              <a:t>Smjernice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sz="2800" smtClean="0"/>
          </a:p>
          <a:p>
            <a:pPr eaLnBrk="1" hangingPunct="1"/>
            <a:r>
              <a:rPr lang="hr-HR" sz="2800" smtClean="0"/>
              <a:t>Daju putokaz kako informaciju primijeniti u praksi</a:t>
            </a:r>
          </a:p>
          <a:p>
            <a:pPr eaLnBrk="1" hangingPunct="1"/>
            <a:r>
              <a:rPr lang="en-US" sz="2800" smtClean="0"/>
              <a:t>Izrađuju</a:t>
            </a:r>
            <a:r>
              <a:rPr lang="hr-HR" sz="2800" smtClean="0"/>
              <a:t> ih</a:t>
            </a:r>
            <a:r>
              <a:rPr lang="en-US" sz="2800" smtClean="0"/>
              <a:t> službena tijela</a:t>
            </a:r>
            <a:r>
              <a:rPr lang="hr-HR" sz="2800" smtClean="0"/>
              <a:t>,</a:t>
            </a:r>
            <a:r>
              <a:rPr lang="en-US" sz="2800" smtClean="0"/>
              <a:t> npr. vladine agencije, medicinska udruženja…</a:t>
            </a:r>
          </a:p>
          <a:p>
            <a:pPr eaLnBrk="1" hangingPunct="1"/>
            <a:r>
              <a:rPr lang="hr-HR" sz="2800" smtClean="0"/>
              <a:t>K</a:t>
            </a:r>
            <a:r>
              <a:rPr lang="en-US" sz="2800" smtClean="0"/>
              <a:t>ombinacija dokaza iz sustavnih pregleda i mišljenje stručnjaka za određeno područje</a:t>
            </a:r>
          </a:p>
          <a:p>
            <a:endParaRPr lang="hr-H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650875"/>
            <a:ext cx="6840538" cy="546100"/>
          </a:xfrm>
        </p:spPr>
        <p:txBody>
          <a:bodyPr/>
          <a:lstStyle/>
          <a:p>
            <a:pPr eaLnBrk="1" hangingPunct="1"/>
            <a:r>
              <a:rPr lang="hr-HR" sz="2900" b="1" smtClean="0">
                <a:solidFill>
                  <a:schemeClr val="hlink"/>
                </a:solidFill>
                <a:latin typeface="Arial" charset="0"/>
              </a:rPr>
              <a:t>SEKUNDARNA ISTRAŽIVANJA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225" y="1268413"/>
            <a:ext cx="8640763" cy="5070475"/>
          </a:xfrm>
        </p:spPr>
        <p:txBody>
          <a:bodyPr/>
          <a:lstStyle/>
          <a:p>
            <a:pPr marL="266700" indent="-266700" eaLnBrk="1" hangingPunct="1">
              <a:lnSpc>
                <a:spcPct val="80000"/>
              </a:lnSpc>
            </a:pPr>
            <a:endParaRPr lang="hr-HR" sz="600" dirty="0" smtClean="0">
              <a:solidFill>
                <a:schemeClr val="tx2"/>
              </a:solidFill>
            </a:endParaRPr>
          </a:p>
          <a:p>
            <a:pPr marL="266700" indent="-266700" eaLnBrk="1" hangingPunct="1">
              <a:lnSpc>
                <a:spcPct val="80000"/>
              </a:lnSpc>
            </a:pPr>
            <a:r>
              <a:rPr lang="hr-HR" sz="1800" b="1" dirty="0" smtClean="0">
                <a:solidFill>
                  <a:schemeClr val="tx2"/>
                </a:solidFill>
              </a:rPr>
              <a:t>SUSTAVNI PREGLEDNI ČLANAK</a:t>
            </a:r>
            <a:r>
              <a:rPr lang="hr-HR" sz="1800" dirty="0" smtClean="0">
                <a:solidFill>
                  <a:schemeClr val="tx2"/>
                </a:solidFill>
              </a:rPr>
              <a:t>: </a:t>
            </a:r>
          </a:p>
          <a:p>
            <a:pPr marL="266700" indent="-2667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1800" dirty="0" smtClean="0">
                <a:solidFill>
                  <a:schemeClr val="tx2"/>
                </a:solidFill>
              </a:rPr>
              <a:t>    </a:t>
            </a:r>
            <a:r>
              <a:rPr lang="hr-HR" sz="1800" dirty="0" smtClean="0"/>
              <a:t>• vrsta istraživanja u kojem je sustavna pogrješka (otklon, </a:t>
            </a:r>
            <a:r>
              <a:rPr lang="hr-HR" sz="1800" i="1" dirty="0" err="1" smtClean="0"/>
              <a:t>bias</a:t>
            </a:r>
            <a:r>
              <a:rPr lang="hr-HR" sz="1800" i="1" dirty="0" smtClean="0"/>
              <a:t>) </a:t>
            </a:r>
            <a:r>
              <a:rPr lang="hr-HR" sz="1800" dirty="0" smtClean="0"/>
              <a:t>smanjena sustavnim pronalaženjem, ocjenom i sažimanjem rezultata svih primjerenih primarnih istraživanja (</a:t>
            </a:r>
            <a:r>
              <a:rPr lang="hr-HR" sz="1800" dirty="0" err="1" smtClean="0"/>
              <a:t>randomiziranih</a:t>
            </a:r>
            <a:r>
              <a:rPr lang="hr-HR" sz="1800" dirty="0" smtClean="0"/>
              <a:t> kontroliranih pokusa ili opažajnih istraživanja) prema unaprijed utvrđenoj i jasnoj metodologiji</a:t>
            </a:r>
            <a:r>
              <a:rPr lang="en-US" sz="1800" dirty="0" smtClean="0"/>
              <a:t> </a:t>
            </a:r>
            <a:endParaRPr lang="hr-HR" sz="1800" dirty="0" smtClean="0"/>
          </a:p>
          <a:p>
            <a:pPr marL="266700" indent="-266700"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1800" dirty="0" smtClean="0"/>
          </a:p>
          <a:p>
            <a:pPr marL="266700" indent="-266700" eaLnBrk="1" hangingPunct="1">
              <a:lnSpc>
                <a:spcPct val="80000"/>
              </a:lnSpc>
            </a:pPr>
            <a:r>
              <a:rPr lang="hr-HR" sz="1800" b="1" dirty="0" smtClean="0">
                <a:solidFill>
                  <a:schemeClr val="tx2"/>
                </a:solidFill>
              </a:rPr>
              <a:t>META-ANALIZA</a:t>
            </a:r>
            <a:r>
              <a:rPr lang="hr-HR" sz="1800" dirty="0" smtClean="0">
                <a:solidFill>
                  <a:schemeClr val="tx2"/>
                </a:solidFill>
              </a:rPr>
              <a:t>: </a:t>
            </a:r>
          </a:p>
          <a:p>
            <a:pPr marL="266700" indent="-2667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1800" dirty="0" smtClean="0"/>
              <a:t>    • proistječe iz statističke obradbe koja udružuje rezultate dviju ili više neovisno objavljenih kliničkih studija, koje je prema ocjeni analitičara moguće kombinirati </a:t>
            </a:r>
          </a:p>
          <a:p>
            <a:pPr marL="266700" indent="-2667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1800" dirty="0" smtClean="0"/>
              <a:t>    • dobiveni rezultati često se prikazuju grafički </a:t>
            </a:r>
          </a:p>
          <a:p>
            <a:pPr marL="266700" indent="-2667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1800" dirty="0" smtClean="0"/>
              <a:t>    • jedan oblik sustavnoga pregleda, s tim da se izbor studija suzi na samo jednu vrst istraživanja (</a:t>
            </a:r>
            <a:r>
              <a:rPr lang="hr-HR" sz="1800" dirty="0" err="1" smtClean="0"/>
              <a:t>prospektivna</a:t>
            </a:r>
            <a:r>
              <a:rPr lang="hr-HR" sz="1800" dirty="0" smtClean="0"/>
              <a:t> </a:t>
            </a:r>
            <a:r>
              <a:rPr lang="hr-HR" sz="1800" dirty="0" err="1" smtClean="0"/>
              <a:t>randomizirana</a:t>
            </a:r>
            <a:r>
              <a:rPr lang="hr-HR" sz="1800" dirty="0" smtClean="0"/>
              <a:t> ili opažajna) i njihovi se podatci obrade statistički zajedno, kao da se radilo o jednom istraživanju</a:t>
            </a:r>
          </a:p>
          <a:p>
            <a:pPr marL="266700" indent="-2667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1800" dirty="0" smtClean="0"/>
              <a:t>    • vrijednost meta-analize izravno je ovisna o kvaliteti uključenih pojedinačnih studija, a omogućuje povećanje statističke snage, rješavanje dvojbenih rezultata kao i točniju procjenu učinka liječenja</a:t>
            </a:r>
            <a:r>
              <a:rPr lang="en-US" sz="1800" dirty="0" smtClean="0"/>
              <a:t> </a:t>
            </a:r>
            <a:r>
              <a:rPr lang="hr-HR" sz="1800" dirty="0" smtClean="0"/>
              <a:t>	</a:t>
            </a:r>
          </a:p>
          <a:p>
            <a:pPr marL="266700" indent="-266700"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1800" dirty="0" smtClean="0"/>
          </a:p>
          <a:p>
            <a:pPr marL="266700" indent="-266700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hr-HR" sz="1200" dirty="0" smtClean="0">
                <a:solidFill>
                  <a:schemeClr val="tx2"/>
                </a:solidFill>
                <a:latin typeface="Verdana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r>
              <a:rPr lang="hr-HR" smtClean="0">
                <a:latin typeface="Arial" charset="0"/>
              </a:rPr>
              <a:t>Izvori za smjernice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502150"/>
          </a:xfrm>
        </p:spPr>
        <p:txBody>
          <a:bodyPr/>
          <a:lstStyle/>
          <a:p>
            <a:pPr eaLnBrk="1" hangingPunct="1"/>
            <a:r>
              <a:rPr lang="en-US" b="1" smtClean="0"/>
              <a:t>National Guideline </a:t>
            </a:r>
            <a:r>
              <a:rPr lang="hr-HR" b="1" smtClean="0"/>
              <a:t>Cl</a:t>
            </a:r>
            <a:r>
              <a:rPr lang="en-US" b="1" smtClean="0"/>
              <a:t>earinghouse</a:t>
            </a:r>
            <a:r>
              <a:rPr lang="hr-HR" b="1" smtClean="0"/>
              <a:t> NGC </a:t>
            </a:r>
            <a:r>
              <a:rPr lang="en-US" smtClean="0">
                <a:hlinkClick r:id="rId3"/>
              </a:rPr>
              <a:t>http://www.guidelines.gov</a:t>
            </a:r>
            <a:endParaRPr lang="hr-HR" smtClean="0"/>
          </a:p>
          <a:p>
            <a:pPr eaLnBrk="1" hangingPunct="1"/>
            <a:r>
              <a:rPr lang="en-US" b="1" smtClean="0"/>
              <a:t>Agency for Health Care Research and Quality</a:t>
            </a:r>
            <a:r>
              <a:rPr lang="hr-HR" b="1" smtClean="0"/>
              <a:t>, </a:t>
            </a:r>
            <a:r>
              <a:rPr lang="en-US" b="1" smtClean="0"/>
              <a:t>AHRQ</a:t>
            </a:r>
            <a:endParaRPr lang="hr-HR" b="1" smtClean="0"/>
          </a:p>
          <a:p>
            <a:pPr eaLnBrk="1" hangingPunct="1">
              <a:buFont typeface="Wingdings" pitchFamily="2" charset="2"/>
              <a:buNone/>
            </a:pPr>
            <a:r>
              <a:rPr lang="hr-HR" smtClean="0"/>
              <a:t>	</a:t>
            </a:r>
            <a:r>
              <a:rPr lang="hr-HR" smtClean="0">
                <a:hlinkClick r:id="rId4"/>
              </a:rPr>
              <a:t>http://www.ahrq.gov</a:t>
            </a:r>
            <a:endParaRPr lang="hr-HR" smtClean="0"/>
          </a:p>
          <a:p>
            <a:pPr eaLnBrk="1" hangingPunct="1"/>
            <a:r>
              <a:rPr lang="hr-HR" b="1" smtClean="0"/>
              <a:t>National Institute for Clinical Excellence NICE 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mtClean="0"/>
              <a:t>	</a:t>
            </a:r>
            <a:r>
              <a:rPr lang="en-US" smtClean="0">
                <a:hlinkClick r:id="rId5"/>
              </a:rPr>
              <a:t>http://www.nice.org.uk</a:t>
            </a:r>
            <a:endParaRPr lang="hr-HR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79437"/>
          </a:xfrm>
        </p:spPr>
        <p:txBody>
          <a:bodyPr/>
          <a:lstStyle/>
          <a:p>
            <a:pPr eaLnBrk="1" hangingPunct="1"/>
            <a:r>
              <a:rPr lang="hr-HR" sz="3200" smtClean="0">
                <a:latin typeface="Arial" charset="0"/>
              </a:rPr>
              <a:t>Koji izvor odabrati?</a:t>
            </a:r>
            <a:br>
              <a:rPr lang="hr-HR" sz="3200" smtClean="0">
                <a:latin typeface="Arial" charset="0"/>
              </a:rPr>
            </a:br>
            <a:endParaRPr lang="hr-HR" sz="3200" i="1" smtClean="0">
              <a:latin typeface="Arial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00125"/>
            <a:ext cx="8929687" cy="5130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400" smtClean="0"/>
              <a:t>Mogući izbor za klinička pitanja o učinkovitosti intervencija: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4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400" smtClean="0"/>
              <a:t>The Cochrane  Database of Systematic Reviews 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100" smtClean="0">
              <a:sym typeface="Symbol" pitchFamily="18" charset="2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100" smtClean="0">
                <a:sym typeface="Symbol" pitchFamily="18" charset="2"/>
              </a:rPr>
              <a:t>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Database of Abstracts of Reviews of Effectiveness </a:t>
            </a:r>
            <a:r>
              <a:rPr lang="hr-HR" sz="2400" smtClean="0"/>
              <a:t>(DARE)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100" smtClean="0">
              <a:sym typeface="Symbol" pitchFamily="18" charset="2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100" smtClean="0">
                <a:sym typeface="Symbol" pitchFamily="18" charset="2"/>
              </a:rPr>
              <a:t></a:t>
            </a:r>
            <a:endParaRPr lang="hr-HR" sz="2100" i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400" smtClean="0"/>
              <a:t>PubMed Clinical Queries</a:t>
            </a:r>
            <a:endParaRPr lang="hr-HR" sz="2400" i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400" smtClean="0"/>
              <a:t>TRIP Database</a:t>
            </a:r>
            <a:r>
              <a:rPr lang="hr-HR" sz="2400" i="1" smtClean="0"/>
              <a:t>, </a:t>
            </a:r>
            <a:r>
              <a:rPr lang="hr-HR" sz="2400" smtClean="0"/>
              <a:t>SUMSearch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400" i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100" smtClean="0">
                <a:sym typeface="Symbol" pitchFamily="18" charset="2"/>
              </a:rPr>
              <a:t></a:t>
            </a:r>
            <a:endParaRPr lang="hr-HR" sz="2100" i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400" smtClean="0"/>
              <a:t>PubMed/MEDLINE </a:t>
            </a:r>
            <a:endParaRPr lang="hr-HR" sz="2400" i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100" i="1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93750"/>
          </a:xfrm>
        </p:spPr>
        <p:txBody>
          <a:bodyPr/>
          <a:lstStyle/>
          <a:p>
            <a:pPr eaLnBrk="1" hangingPunct="1"/>
            <a:r>
              <a:rPr lang="hr-HR" sz="3200" smtClean="0">
                <a:latin typeface="Arial" charset="0"/>
              </a:rPr>
              <a:t>Druge vrste kliničkih pitanja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z="2600" smtClean="0"/>
              <a:t>Jedan od mogućih izbora:</a:t>
            </a:r>
          </a:p>
          <a:p>
            <a:pPr algn="ctr" eaLnBrk="1" hangingPunct="1">
              <a:buFont typeface="Wingdings" pitchFamily="2" charset="2"/>
              <a:buNone/>
            </a:pPr>
            <a:endParaRPr lang="hr-HR" sz="2600" smtClean="0"/>
          </a:p>
          <a:p>
            <a:pPr algn="ctr" eaLnBrk="1" hangingPunct="1">
              <a:buFont typeface="Wingdings" pitchFamily="2" charset="2"/>
              <a:buNone/>
            </a:pPr>
            <a:r>
              <a:rPr lang="hr-HR" sz="2600" smtClean="0"/>
              <a:t>PubMed Clinical Queries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r-HR" sz="2600" smtClean="0"/>
              <a:t>TRIP Database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r-HR" sz="2600" smtClean="0"/>
              <a:t>SUMSearch</a:t>
            </a:r>
          </a:p>
          <a:p>
            <a:pPr algn="ctr" eaLnBrk="1" hangingPunct="1">
              <a:buFont typeface="Wingdings" pitchFamily="2" charset="2"/>
              <a:buNone/>
            </a:pPr>
            <a:endParaRPr lang="hr-HR" sz="2600" i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hr-HR" sz="2600" smtClean="0">
                <a:sym typeface="Symbol" pitchFamily="18" charset="2"/>
              </a:rPr>
              <a:t></a:t>
            </a:r>
            <a:r>
              <a:rPr lang="hr-HR" sz="2600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hr-HR" sz="2600" smtClean="0"/>
              <a:t>PubMed/MEDLINE</a:t>
            </a:r>
            <a:endParaRPr lang="hr-HR" sz="2600" i="1" smtClean="0"/>
          </a:p>
          <a:p>
            <a:pPr eaLnBrk="1" hangingPunct="1">
              <a:buFont typeface="Wingdings" pitchFamily="2" charset="2"/>
              <a:buNone/>
            </a:pPr>
            <a:endParaRPr lang="hr-HR" sz="26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 smtClean="0">
                <a:latin typeface="Arial" charset="0"/>
              </a:rPr>
              <a:t>Pitanje		     Ustroj istraživanja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88"/>
            <a:ext cx="8229600" cy="46307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sz="2000" smtClean="0"/>
              <a:t>Dijagnoza 	                       Presječno istraživanje</a:t>
            </a:r>
          </a:p>
          <a:p>
            <a:pPr eaLnBrk="1" hangingPunct="1">
              <a:buFont typeface="Wingdings" pitchFamily="2" charset="2"/>
              <a:buNone/>
            </a:pPr>
            <a:endParaRPr lang="hr-HR" sz="2000" smtClean="0"/>
          </a:p>
          <a:p>
            <a:pPr eaLnBrk="1" hangingPunct="1">
              <a:buFont typeface="Wingdings" pitchFamily="2" charset="2"/>
              <a:buNone/>
            </a:pPr>
            <a:r>
              <a:rPr lang="hr-HR" sz="2000" smtClean="0"/>
              <a:t>Prognoza 	                       Kohortno istraživanje</a:t>
            </a:r>
          </a:p>
          <a:p>
            <a:pPr eaLnBrk="1" hangingPunct="1">
              <a:buFont typeface="Wingdings" pitchFamily="2" charset="2"/>
              <a:buNone/>
            </a:pPr>
            <a:endParaRPr lang="hr-HR" sz="2000" smtClean="0"/>
          </a:p>
          <a:p>
            <a:pPr eaLnBrk="1" hangingPunct="1">
              <a:buFont typeface="Wingdings" pitchFamily="2" charset="2"/>
              <a:buNone/>
            </a:pPr>
            <a:r>
              <a:rPr lang="hr-HR" sz="2000" smtClean="0"/>
              <a:t>Etiologija	                       Kohortno istraživanje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000" smtClean="0"/>
              <a:t>                                                 Istraživanje parova</a:t>
            </a:r>
          </a:p>
          <a:p>
            <a:pPr eaLnBrk="1" hangingPunct="1">
              <a:buFont typeface="Wingdings" pitchFamily="2" charset="2"/>
              <a:buNone/>
            </a:pPr>
            <a:endParaRPr lang="hr-HR" sz="2000" smtClean="0"/>
          </a:p>
          <a:p>
            <a:pPr eaLnBrk="1" hangingPunct="1">
              <a:buFont typeface="Wingdings" pitchFamily="2" charset="2"/>
              <a:buNone/>
            </a:pPr>
            <a:r>
              <a:rPr lang="hr-HR" sz="2000" smtClean="0"/>
              <a:t>Liječenje	                       Randomizirani kontrolirani pokus (RCT)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000" smtClean="0"/>
              <a:t>                                                 Kohortno istraživanje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sz="2000" smtClean="0"/>
              <a:t>                                                 Istraživanje parova</a:t>
            </a:r>
          </a:p>
          <a:p>
            <a:pPr eaLnBrk="1" hangingPunct="1">
              <a:buFont typeface="Wingdings" pitchFamily="2" charset="2"/>
              <a:buNone/>
            </a:pPr>
            <a:endParaRPr lang="hr-HR" sz="2000" smtClean="0"/>
          </a:p>
          <a:p>
            <a:pPr eaLnBrk="1" hangingPunct="1">
              <a:buFont typeface="Wingdings" pitchFamily="2" charset="2"/>
              <a:buNone/>
            </a:pPr>
            <a:r>
              <a:rPr lang="hr-HR" sz="2000" smtClean="0"/>
              <a:t>Iskustva</a:t>
            </a:r>
            <a:r>
              <a:rPr lang="hr-HR" sz="2000" smtClean="0">
                <a:solidFill>
                  <a:schemeClr val="bg1"/>
                </a:solidFill>
              </a:rPr>
              <a:t> </a:t>
            </a:r>
            <a:r>
              <a:rPr lang="hr-HR" sz="2000" smtClean="0"/>
              <a:t>bolesnika	          Kvalitativna</a:t>
            </a:r>
            <a:r>
              <a:rPr lang="hr-HR" sz="2000" smtClean="0">
                <a:solidFill>
                  <a:schemeClr val="bg1"/>
                </a:solidFill>
              </a:rPr>
              <a:t> </a:t>
            </a:r>
            <a:r>
              <a:rPr lang="hr-HR" sz="2000" smtClean="0"/>
              <a:t>istraživanja</a:t>
            </a:r>
            <a:r>
              <a:rPr lang="hr-HR" sz="19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71513"/>
            <a:ext cx="7727950" cy="949325"/>
          </a:xfrm>
        </p:spPr>
        <p:txBody>
          <a:bodyPr/>
          <a:lstStyle/>
          <a:p>
            <a:pPr eaLnBrk="1" hangingPunct="1"/>
            <a:r>
              <a:rPr lang="hr-HR" sz="2700" smtClean="0">
                <a:solidFill>
                  <a:schemeClr val="hlink"/>
                </a:solidFill>
                <a:latin typeface="Arial" charset="0"/>
              </a:rPr>
              <a:t>VAŽNOST SEKUNDARNIH ISTRAŽIVANJA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0925" y="2017713"/>
            <a:ext cx="7265988" cy="3821112"/>
          </a:xfrm>
        </p:spPr>
        <p:txBody>
          <a:bodyPr/>
          <a:lstStyle/>
          <a:p>
            <a:pPr marL="266700" indent="-266700" eaLnBrk="1" hangingPunct="1"/>
            <a:r>
              <a:rPr lang="hr-HR" sz="1900" smtClean="0"/>
              <a:t>izravna pomoć liječniku </a:t>
            </a:r>
            <a:r>
              <a:rPr lang="hr-HR" sz="1900" smtClean="0">
                <a:cs typeface="Times New Roman" pitchFamily="18" charset="0"/>
              </a:rPr>
              <a:t>pri donošenju odluka</a:t>
            </a:r>
            <a:r>
              <a:rPr lang="hr-HR" sz="1900" smtClean="0"/>
              <a:t> o terapijskom postupku (medicina utemeljena na dokazima, </a:t>
            </a:r>
            <a:r>
              <a:rPr lang="hr-HR" sz="1900" i="1" smtClean="0"/>
              <a:t>evidence based medicine</a:t>
            </a:r>
            <a:r>
              <a:rPr lang="hr-HR" sz="1900" smtClean="0"/>
              <a:t>)</a:t>
            </a:r>
          </a:p>
          <a:p>
            <a:pPr marL="266700" indent="-266700" eaLnBrk="1" hangingPunct="1"/>
            <a:endParaRPr lang="hr-HR" sz="1900" smtClean="0"/>
          </a:p>
          <a:p>
            <a:pPr marL="266700" indent="-266700" eaLnBrk="1" hangingPunct="1"/>
            <a:r>
              <a:rPr lang="hr-HR" sz="1900" smtClean="0"/>
              <a:t>oblikovanje </a:t>
            </a:r>
            <a:r>
              <a:rPr lang="hr-HR" sz="1900" smtClean="0">
                <a:cs typeface="Times New Roman" pitchFamily="18" charset="0"/>
              </a:rPr>
              <a:t>znanstveno </a:t>
            </a:r>
            <a:r>
              <a:rPr lang="hr-HR" sz="1900" smtClean="0"/>
              <a:t>utemeljenih</a:t>
            </a:r>
            <a:r>
              <a:rPr lang="hr-HR" sz="1900" smtClean="0">
                <a:cs typeface="Times New Roman" pitchFamily="18" charset="0"/>
              </a:rPr>
              <a:t> uputa</a:t>
            </a:r>
            <a:r>
              <a:rPr lang="hr-HR" sz="1900" smtClean="0"/>
              <a:t> </a:t>
            </a:r>
            <a:r>
              <a:rPr lang="hr-HR" sz="1900" smtClean="0">
                <a:cs typeface="Times New Roman" pitchFamily="18" charset="0"/>
              </a:rPr>
              <a:t>za kliničku praksu</a:t>
            </a:r>
            <a:r>
              <a:rPr lang="hr-HR" sz="1900" smtClean="0"/>
              <a:t> (klinička praksa utemeljena na dokazima, </a:t>
            </a:r>
            <a:r>
              <a:rPr lang="hr-HR" sz="1900" i="1" smtClean="0"/>
              <a:t>evidence based practice</a:t>
            </a:r>
            <a:r>
              <a:rPr lang="hr-HR" sz="1900" smtClean="0"/>
              <a:t>)</a:t>
            </a:r>
          </a:p>
          <a:p>
            <a:pPr marL="266700" indent="-266700" eaLnBrk="1" hangingPunct="1"/>
            <a:endParaRPr lang="hr-HR" sz="1900" smtClean="0"/>
          </a:p>
          <a:p>
            <a:pPr marL="266700" indent="-266700" eaLnBrk="1" hangingPunct="1"/>
            <a:r>
              <a:rPr lang="hr-HR" sz="1900" smtClean="0"/>
              <a:t>gospodarske </a:t>
            </a:r>
            <a:r>
              <a:rPr lang="hr-HR" sz="1900" smtClean="0">
                <a:cs typeface="Times New Roman" pitchFamily="18" charset="0"/>
              </a:rPr>
              <a:t>procjen</a:t>
            </a:r>
            <a:r>
              <a:rPr lang="hr-HR" sz="1900" smtClean="0"/>
              <a:t>e</a:t>
            </a:r>
          </a:p>
          <a:p>
            <a:pPr marL="266700" indent="-266700" eaLnBrk="1" hangingPunct="1"/>
            <a:endParaRPr lang="hr-HR" sz="1900" smtClean="0"/>
          </a:p>
          <a:p>
            <a:pPr marL="266700" indent="-266700" eaLnBrk="1" hangingPunct="1"/>
            <a:r>
              <a:rPr lang="hr-HR" sz="1900" smtClean="0"/>
              <a:t>planiranje daljih </a:t>
            </a:r>
            <a:r>
              <a:rPr lang="hr-HR" sz="1900" smtClean="0">
                <a:cs typeface="Times New Roman" pitchFamily="18" charset="0"/>
              </a:rPr>
              <a:t>istra</a:t>
            </a:r>
            <a:r>
              <a:rPr lang="hr-HR" sz="1900" smtClean="0"/>
              <a:t>ž</a:t>
            </a:r>
            <a:r>
              <a:rPr lang="hr-HR" sz="1900" smtClean="0">
                <a:cs typeface="Times New Roman" pitchFamily="18" charset="0"/>
              </a:rPr>
              <a:t>ivanja</a:t>
            </a:r>
            <a:r>
              <a:rPr lang="hr-HR" sz="19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95288" y="285750"/>
            <a:ext cx="8426450" cy="5989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19138" indent="-365125" algn="ctr"/>
            <a:endParaRPr lang="hr-HR" sz="2000">
              <a:latin typeface="Times New Roman" pitchFamily="18" charset="0"/>
            </a:endParaRPr>
          </a:p>
          <a:p>
            <a:pPr marL="719138" indent="-365125"/>
            <a:r>
              <a:rPr lang="hr-HR" sz="2800" b="1">
                <a:solidFill>
                  <a:schemeClr val="tx2"/>
                </a:solidFill>
              </a:rPr>
              <a:t>Klinička praksa utemeljena na dokazima</a:t>
            </a:r>
            <a:r>
              <a:rPr lang="hr-HR" sz="2400" b="1">
                <a:solidFill>
                  <a:schemeClr val="hlink"/>
                </a:solidFill>
              </a:rPr>
              <a:t>: </a:t>
            </a:r>
            <a:r>
              <a:rPr lang="hr-HR" sz="2400"/>
              <a:t>povezivanje osobnoga iskustva i sustava vrijednosti liječnika i bolesnika s najboljim mogućim dokazom iz medicinske literature</a:t>
            </a:r>
          </a:p>
          <a:p>
            <a:pPr marL="719138" indent="-365125"/>
            <a:endParaRPr lang="hr-HR" sz="2400">
              <a:solidFill>
                <a:schemeClr val="tx2"/>
              </a:solidFill>
            </a:endParaRPr>
          </a:p>
          <a:p>
            <a:pPr marL="719138" indent="-365125"/>
            <a:r>
              <a:rPr lang="hr-HR" sz="2400">
                <a:solidFill>
                  <a:schemeClr val="tx2"/>
                </a:solidFill>
              </a:rPr>
              <a:t>Pet koraka</a:t>
            </a:r>
            <a:r>
              <a:rPr lang="hr-HR" sz="2400"/>
              <a:t>:</a:t>
            </a:r>
          </a:p>
          <a:p>
            <a:pPr marL="719138" indent="-365125" eaLnBrk="0" hangingPunct="0">
              <a:lnSpc>
                <a:spcPct val="115000"/>
              </a:lnSpc>
              <a:spcBef>
                <a:spcPct val="5000"/>
              </a:spcBef>
            </a:pPr>
            <a:r>
              <a:rPr lang="en-US" sz="2400"/>
              <a:t>1. </a:t>
            </a:r>
            <a:r>
              <a:rPr lang="hr-HR" sz="2400"/>
              <a:t>Postavljanje kliničkoga pitanja (oblikovanje problema)</a:t>
            </a:r>
            <a:r>
              <a:rPr lang="en-US" sz="2400"/>
              <a:t> </a:t>
            </a:r>
          </a:p>
          <a:p>
            <a:pPr marL="719138" indent="-365125" eaLnBrk="0" hangingPunct="0">
              <a:lnSpc>
                <a:spcPct val="115000"/>
              </a:lnSpc>
              <a:spcBef>
                <a:spcPct val="5000"/>
              </a:spcBef>
            </a:pPr>
            <a:r>
              <a:rPr lang="en-US" sz="2400"/>
              <a:t>2. </a:t>
            </a:r>
            <a:r>
              <a:rPr lang="hr-HR" sz="2400"/>
              <a:t>Traženje dokaza</a:t>
            </a:r>
            <a:r>
              <a:rPr lang="en-US" sz="2400"/>
              <a:t> </a:t>
            </a:r>
          </a:p>
          <a:p>
            <a:pPr marL="719138" indent="-365125" eaLnBrk="0" hangingPunct="0">
              <a:lnSpc>
                <a:spcPct val="115000"/>
              </a:lnSpc>
              <a:spcBef>
                <a:spcPct val="5000"/>
              </a:spcBef>
            </a:pPr>
            <a:r>
              <a:rPr lang="en-US" sz="2400"/>
              <a:t>3. </a:t>
            </a:r>
            <a:r>
              <a:rPr lang="hr-HR" sz="2400"/>
              <a:t>Kritička prosudba valjanosti i relevantnosti dokaza</a:t>
            </a:r>
            <a:r>
              <a:rPr lang="en-US" sz="2400"/>
              <a:t> </a:t>
            </a:r>
          </a:p>
          <a:p>
            <a:pPr marL="719138" indent="-365125" eaLnBrk="0" hangingPunct="0">
              <a:lnSpc>
                <a:spcPct val="115000"/>
              </a:lnSpc>
              <a:spcBef>
                <a:spcPct val="5000"/>
              </a:spcBef>
            </a:pPr>
            <a:r>
              <a:rPr lang="en-US" sz="2400"/>
              <a:t>4. </a:t>
            </a:r>
            <a:r>
              <a:rPr lang="hr-HR" sz="2400"/>
              <a:t>Klinička primjena dokaza</a:t>
            </a:r>
          </a:p>
          <a:p>
            <a:pPr marL="719138" indent="-365125" eaLnBrk="0" hangingPunct="0">
              <a:lnSpc>
                <a:spcPct val="115000"/>
              </a:lnSpc>
              <a:spcBef>
                <a:spcPct val="5000"/>
              </a:spcBef>
            </a:pPr>
            <a:r>
              <a:rPr lang="hr-HR" sz="2400"/>
              <a:t>    (donošenje odluke</a:t>
            </a:r>
            <a:r>
              <a:rPr lang="en-US" sz="2400"/>
              <a:t>, </a:t>
            </a:r>
            <a:r>
              <a:rPr lang="hr-HR" sz="2400"/>
              <a:t>integriranje</a:t>
            </a:r>
            <a:r>
              <a:rPr lang="en-US" sz="2400"/>
              <a:t> </a:t>
            </a:r>
            <a:r>
              <a:rPr lang="hr-HR" sz="2400"/>
              <a:t>dokaza s</a:t>
            </a:r>
            <a:r>
              <a:rPr lang="en-US" sz="2400"/>
              <a:t> </a:t>
            </a:r>
            <a:r>
              <a:rPr lang="hr-HR" sz="2400"/>
              <a:t>kliničkim iskustvom i bolesnikovim osobnim vrijednostima)</a:t>
            </a:r>
            <a:r>
              <a:rPr lang="en-US" sz="2400"/>
              <a:t> </a:t>
            </a:r>
          </a:p>
          <a:p>
            <a:pPr marL="719138" indent="-365125" eaLnBrk="0" hangingPunct="0">
              <a:lnSpc>
                <a:spcPct val="115000"/>
              </a:lnSpc>
              <a:spcBef>
                <a:spcPct val="5000"/>
              </a:spcBef>
            </a:pPr>
            <a:r>
              <a:rPr lang="en-US" sz="2400"/>
              <a:t>5. </a:t>
            </a:r>
            <a:r>
              <a:rPr lang="hr-HR" sz="2400"/>
              <a:t>Vrjednovanje rezultata</a:t>
            </a:r>
            <a:r>
              <a:rPr lang="en-US" sz="2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smtClean="0">
                <a:latin typeface="Arial" charset="0"/>
              </a:rPr>
              <a:t>Postavljanje kliničkoga pitanja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endParaRPr lang="hr-HR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r-HR" sz="2400" dirty="0" smtClean="0"/>
              <a:t>Potrebu za informacijom treba pretvoriti u pitanje na koje se može naći odgovor</a:t>
            </a:r>
          </a:p>
          <a:p>
            <a:pPr lvl="1" eaLnBrk="1" hangingPunct="1">
              <a:lnSpc>
                <a:spcPct val="90000"/>
              </a:lnSpc>
            </a:pPr>
            <a:r>
              <a:rPr lang="hr-HR" sz="2400" dirty="0" smtClean="0"/>
              <a:t>P</a:t>
            </a:r>
            <a:r>
              <a:rPr lang="en-US" sz="2400" dirty="0" err="1" smtClean="0"/>
              <a:t>itanje</a:t>
            </a:r>
            <a:r>
              <a:rPr lang="en-US" sz="2400" dirty="0" smtClean="0"/>
              <a:t> </a:t>
            </a:r>
            <a:r>
              <a:rPr lang="en-US" sz="2400" dirty="0" err="1" smtClean="0"/>
              <a:t>mora</a:t>
            </a:r>
            <a:r>
              <a:rPr lang="en-US" sz="2400" dirty="0" smtClean="0"/>
              <a:t> </a:t>
            </a:r>
            <a:r>
              <a:rPr lang="en-US" sz="2400" dirty="0" err="1" smtClean="0"/>
              <a:t>biti</a:t>
            </a:r>
            <a:r>
              <a:rPr lang="en-US" sz="2400" dirty="0" smtClean="0"/>
              <a:t> </a:t>
            </a:r>
            <a:r>
              <a:rPr lang="en-US" sz="2400" dirty="0" err="1" smtClean="0"/>
              <a:t>specifično</a:t>
            </a:r>
            <a:r>
              <a:rPr lang="en-US" sz="2400" dirty="0" smtClean="0"/>
              <a:t> i </a:t>
            </a:r>
            <a:r>
              <a:rPr lang="en-US" sz="2400" dirty="0" err="1" smtClean="0"/>
              <a:t>ciljano</a:t>
            </a:r>
            <a:endParaRPr lang="hr-HR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r-HR" sz="2400" dirty="0" smtClean="0"/>
              <a:t>D</a:t>
            </a:r>
            <a:r>
              <a:rPr lang="en-US" sz="2400" dirty="0" err="1" smtClean="0"/>
              <a:t>obro</a:t>
            </a:r>
            <a:r>
              <a:rPr lang="en-US" sz="2400" dirty="0" smtClean="0"/>
              <a:t> </a:t>
            </a:r>
            <a:r>
              <a:rPr lang="en-US" sz="2400" dirty="0" err="1" smtClean="0"/>
              <a:t>postavljeno</a:t>
            </a:r>
            <a:r>
              <a:rPr lang="en-US" sz="2400" dirty="0" smtClean="0"/>
              <a:t> </a:t>
            </a:r>
            <a:r>
              <a:rPr lang="en-US" sz="2400" dirty="0" err="1" smtClean="0"/>
              <a:t>pitanje</a:t>
            </a:r>
            <a:r>
              <a:rPr lang="en-US" sz="2400" dirty="0" smtClean="0"/>
              <a:t> </a:t>
            </a:r>
            <a:r>
              <a:rPr lang="en-US" sz="2400" dirty="0" err="1" smtClean="0"/>
              <a:t>ima</a:t>
            </a:r>
            <a:r>
              <a:rPr lang="en-US" sz="2400" dirty="0" smtClean="0"/>
              <a:t> 4 </a:t>
            </a:r>
            <a:r>
              <a:rPr lang="en-US" sz="2400" dirty="0" err="1" smtClean="0"/>
              <a:t>elementa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400" dirty="0" smtClean="0"/>
              <a:t>	(</a:t>
            </a:r>
            <a:r>
              <a:rPr lang="en-US" sz="2400" dirty="0" err="1" smtClean="0"/>
              <a:t>tzv</a:t>
            </a:r>
            <a:r>
              <a:rPr lang="en-US" sz="2400" dirty="0" smtClean="0"/>
              <a:t>. </a:t>
            </a:r>
            <a:r>
              <a:rPr lang="hr-HR" sz="2400" dirty="0" smtClean="0"/>
              <a:t>model </a:t>
            </a:r>
            <a:r>
              <a:rPr lang="en-US" sz="2400" dirty="0" smtClean="0"/>
              <a:t>PICO</a:t>
            </a:r>
            <a:r>
              <a:rPr lang="hr-HR" sz="2400" dirty="0" smtClean="0"/>
              <a:t>)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r-HR" sz="2400" dirty="0" smtClean="0"/>
              <a:t>D</a:t>
            </a:r>
            <a:r>
              <a:rPr lang="en-US" sz="2400" dirty="0" err="1" smtClean="0"/>
              <a:t>va</a:t>
            </a:r>
            <a:r>
              <a:rPr lang="en-US" sz="2400" dirty="0" smtClean="0"/>
              <a:t> </a:t>
            </a:r>
            <a:r>
              <a:rPr lang="en-US" sz="2400" dirty="0" err="1" smtClean="0"/>
              <a:t>dodatna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elementa</a:t>
            </a:r>
            <a:r>
              <a:rPr lang="en-US" sz="2400" dirty="0" smtClean="0"/>
              <a:t> </a:t>
            </a:r>
            <a:r>
              <a:rPr lang="en-US" sz="2400" dirty="0" err="1" smtClean="0"/>
              <a:t>dobro</a:t>
            </a:r>
            <a:r>
              <a:rPr lang="en-US" sz="2400" dirty="0" smtClean="0"/>
              <a:t> </a:t>
            </a:r>
            <a:r>
              <a:rPr lang="en-US" sz="2400" dirty="0" err="1" smtClean="0"/>
              <a:t>postavljenog</a:t>
            </a:r>
            <a:r>
              <a:rPr lang="en-US" sz="2400" dirty="0" smtClean="0"/>
              <a:t> </a:t>
            </a:r>
            <a:r>
              <a:rPr lang="en-US" sz="2400" dirty="0" err="1" smtClean="0"/>
              <a:t>pitanja</a:t>
            </a:r>
            <a:r>
              <a:rPr lang="en-US" sz="2400" dirty="0" smtClean="0"/>
              <a:t> </a:t>
            </a:r>
            <a:r>
              <a:rPr lang="en-US" sz="2400" dirty="0" err="1" smtClean="0"/>
              <a:t>uključuju</a:t>
            </a:r>
            <a:r>
              <a:rPr lang="en-US" sz="2400" dirty="0" smtClean="0"/>
              <a:t>: </a:t>
            </a:r>
            <a:endParaRPr lang="hr-HR" sz="24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/>
              <a:t>vrstu</a:t>
            </a:r>
            <a:r>
              <a:rPr lang="en-US" sz="2000" dirty="0" smtClean="0"/>
              <a:t> </a:t>
            </a:r>
            <a:r>
              <a:rPr lang="en-US" sz="2000" dirty="0" err="1" smtClean="0"/>
              <a:t>pitanja</a:t>
            </a:r>
            <a:r>
              <a:rPr lang="en-US" sz="2000" dirty="0" smtClean="0"/>
              <a:t> (</a:t>
            </a:r>
            <a:r>
              <a:rPr lang="en-US" sz="2000" dirty="0" err="1" smtClean="0"/>
              <a:t>terapija</a:t>
            </a:r>
            <a:r>
              <a:rPr lang="en-US" sz="2000" dirty="0" smtClean="0"/>
              <a:t>, </a:t>
            </a:r>
            <a:r>
              <a:rPr lang="en-US" sz="2000" dirty="0" err="1" smtClean="0"/>
              <a:t>dijagnoza</a:t>
            </a:r>
            <a:r>
              <a:rPr lang="en-US" sz="2000" dirty="0" smtClean="0"/>
              <a:t>, </a:t>
            </a:r>
            <a:r>
              <a:rPr lang="en-US" sz="2000" dirty="0" err="1" smtClean="0"/>
              <a:t>etiologija</a:t>
            </a:r>
            <a:r>
              <a:rPr lang="en-US" sz="2000" dirty="0" smtClean="0"/>
              <a:t>, </a:t>
            </a:r>
            <a:r>
              <a:rPr lang="en-US" sz="2000" dirty="0" err="1" smtClean="0"/>
              <a:t>prognoza</a:t>
            </a:r>
            <a:r>
              <a:rPr lang="en-US" sz="2000" dirty="0" smtClean="0"/>
              <a:t>, </a:t>
            </a:r>
            <a:r>
              <a:rPr lang="en-US" sz="2000" dirty="0" err="1" smtClean="0"/>
              <a:t>prevencija</a:t>
            </a:r>
            <a:r>
              <a:rPr lang="en-US" sz="2000" dirty="0" smtClean="0"/>
              <a:t>, </a:t>
            </a:r>
            <a:r>
              <a:rPr lang="en-US" sz="2000" dirty="0" err="1" smtClean="0"/>
              <a:t>troškovi</a:t>
            </a:r>
            <a:r>
              <a:rPr lang="en-US" sz="2000" dirty="0" smtClean="0"/>
              <a:t>)  </a:t>
            </a:r>
            <a:endParaRPr lang="hr-HR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/>
              <a:t>vrstu</a:t>
            </a:r>
            <a:r>
              <a:rPr lang="en-US" sz="2000" dirty="0" smtClean="0"/>
              <a:t> </a:t>
            </a:r>
            <a:r>
              <a:rPr lang="en-US" sz="2000" dirty="0" err="1" smtClean="0"/>
              <a:t>studije</a:t>
            </a:r>
            <a:r>
              <a:rPr lang="hr-HR" sz="2000" dirty="0" smtClean="0"/>
              <a:t> (npr. RCT, meta-analiza i </a:t>
            </a:r>
            <a:r>
              <a:rPr lang="hr-HR" sz="2000" dirty="0" err="1" smtClean="0"/>
              <a:t>sl</a:t>
            </a:r>
            <a:r>
              <a:rPr lang="hr-HR" sz="2000" dirty="0" smtClean="0"/>
              <a:t>.)</a:t>
            </a:r>
            <a:endParaRPr lang="en-US" sz="2000" dirty="0" smtClean="0"/>
          </a:p>
          <a:p>
            <a:endParaRPr lang="hr-HR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smtClean="0">
                <a:latin typeface="Arial" charset="0"/>
              </a:rPr>
              <a:t>Postavljanje kliničkoga pitanja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endParaRPr lang="hr-HR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r-HR" sz="2400" dirty="0" smtClean="0"/>
              <a:t>Potrebu za informacijom treba pretvoriti u pitanje na koje se može naći odgovor</a:t>
            </a:r>
          </a:p>
          <a:p>
            <a:pPr lvl="1" eaLnBrk="1" hangingPunct="1">
              <a:lnSpc>
                <a:spcPct val="90000"/>
              </a:lnSpc>
            </a:pPr>
            <a:r>
              <a:rPr lang="hr-HR" sz="2400" dirty="0" smtClean="0"/>
              <a:t>P</a:t>
            </a:r>
            <a:r>
              <a:rPr lang="en-US" sz="2400" dirty="0" err="1" smtClean="0"/>
              <a:t>itanje</a:t>
            </a:r>
            <a:r>
              <a:rPr lang="en-US" sz="2400" dirty="0" smtClean="0"/>
              <a:t> </a:t>
            </a:r>
            <a:r>
              <a:rPr lang="en-US" sz="2400" dirty="0" err="1" smtClean="0"/>
              <a:t>mora</a:t>
            </a:r>
            <a:r>
              <a:rPr lang="en-US" sz="2400" dirty="0" smtClean="0"/>
              <a:t> </a:t>
            </a:r>
            <a:r>
              <a:rPr lang="en-US" sz="2400" dirty="0" err="1" smtClean="0"/>
              <a:t>biti</a:t>
            </a:r>
            <a:r>
              <a:rPr lang="en-US" sz="2400" dirty="0" smtClean="0"/>
              <a:t> </a:t>
            </a:r>
            <a:r>
              <a:rPr lang="en-US" sz="2400" dirty="0" err="1" smtClean="0"/>
              <a:t>specifično</a:t>
            </a:r>
            <a:r>
              <a:rPr lang="en-US" sz="2400" dirty="0" smtClean="0"/>
              <a:t> i </a:t>
            </a:r>
            <a:r>
              <a:rPr lang="en-US" sz="2400" dirty="0" err="1" smtClean="0"/>
              <a:t>ciljano</a:t>
            </a:r>
            <a:endParaRPr lang="hr-HR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r-HR" sz="2400" dirty="0" smtClean="0"/>
              <a:t>D</a:t>
            </a:r>
            <a:r>
              <a:rPr lang="en-US" sz="2400" dirty="0" err="1" smtClean="0"/>
              <a:t>obro</a:t>
            </a:r>
            <a:r>
              <a:rPr lang="en-US" sz="2400" dirty="0" smtClean="0"/>
              <a:t> </a:t>
            </a:r>
            <a:r>
              <a:rPr lang="en-US" sz="2400" dirty="0" err="1" smtClean="0"/>
              <a:t>postavljeno</a:t>
            </a:r>
            <a:r>
              <a:rPr lang="en-US" sz="2400" dirty="0" smtClean="0"/>
              <a:t> </a:t>
            </a:r>
            <a:r>
              <a:rPr lang="en-US" sz="2400" dirty="0" err="1" smtClean="0"/>
              <a:t>pitanje</a:t>
            </a:r>
            <a:r>
              <a:rPr lang="en-US" sz="2400" dirty="0" smtClean="0"/>
              <a:t> </a:t>
            </a:r>
            <a:r>
              <a:rPr lang="en-US" sz="2400" dirty="0" err="1" smtClean="0"/>
              <a:t>ima</a:t>
            </a:r>
            <a:r>
              <a:rPr lang="en-US" sz="2400" dirty="0" smtClean="0"/>
              <a:t> 4 </a:t>
            </a:r>
            <a:r>
              <a:rPr lang="en-US" sz="2400" dirty="0" err="1" smtClean="0"/>
              <a:t>elementa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400" dirty="0" smtClean="0"/>
              <a:t>	(</a:t>
            </a:r>
            <a:r>
              <a:rPr lang="en-US" sz="2400" dirty="0" err="1" smtClean="0"/>
              <a:t>tzv</a:t>
            </a:r>
            <a:r>
              <a:rPr lang="en-US" sz="2400" dirty="0" smtClean="0"/>
              <a:t>. </a:t>
            </a:r>
            <a:r>
              <a:rPr lang="hr-HR" sz="2400" dirty="0" smtClean="0"/>
              <a:t>model </a:t>
            </a:r>
            <a:r>
              <a:rPr lang="en-US" sz="2400" dirty="0" smtClean="0"/>
              <a:t>PICO</a:t>
            </a:r>
            <a:r>
              <a:rPr lang="hr-HR" sz="2400" dirty="0" smtClean="0"/>
              <a:t>)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r-HR" sz="2400" dirty="0" smtClean="0"/>
              <a:t>D</a:t>
            </a:r>
            <a:r>
              <a:rPr lang="en-US" sz="2400" dirty="0" err="1" smtClean="0"/>
              <a:t>va</a:t>
            </a:r>
            <a:r>
              <a:rPr lang="en-US" sz="2400" dirty="0" smtClean="0"/>
              <a:t> </a:t>
            </a:r>
            <a:r>
              <a:rPr lang="en-US" sz="2400" dirty="0" err="1" smtClean="0"/>
              <a:t>dodatna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elementa</a:t>
            </a:r>
            <a:r>
              <a:rPr lang="en-US" sz="2400" dirty="0" smtClean="0"/>
              <a:t> </a:t>
            </a:r>
            <a:r>
              <a:rPr lang="en-US" sz="2400" dirty="0" err="1" smtClean="0"/>
              <a:t>dobro</a:t>
            </a:r>
            <a:r>
              <a:rPr lang="en-US" sz="2400" dirty="0" smtClean="0"/>
              <a:t> </a:t>
            </a:r>
            <a:r>
              <a:rPr lang="en-US" sz="2400" dirty="0" err="1" smtClean="0"/>
              <a:t>postavljenog</a:t>
            </a:r>
            <a:r>
              <a:rPr lang="en-US" sz="2400" dirty="0" smtClean="0"/>
              <a:t> </a:t>
            </a:r>
            <a:r>
              <a:rPr lang="en-US" sz="2400" dirty="0" err="1" smtClean="0"/>
              <a:t>pitanja</a:t>
            </a:r>
            <a:r>
              <a:rPr lang="en-US" sz="2400" dirty="0" smtClean="0"/>
              <a:t> </a:t>
            </a:r>
            <a:r>
              <a:rPr lang="en-US" sz="2400" dirty="0" err="1" smtClean="0"/>
              <a:t>uključuju</a:t>
            </a:r>
            <a:r>
              <a:rPr lang="en-US" sz="2400" dirty="0" smtClean="0"/>
              <a:t>: </a:t>
            </a:r>
            <a:endParaRPr lang="hr-HR" sz="24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/>
              <a:t>vrstu</a:t>
            </a:r>
            <a:r>
              <a:rPr lang="en-US" sz="2000" dirty="0" smtClean="0"/>
              <a:t> </a:t>
            </a:r>
            <a:r>
              <a:rPr lang="en-US" sz="2000" dirty="0" err="1" smtClean="0"/>
              <a:t>pitanja</a:t>
            </a:r>
            <a:r>
              <a:rPr lang="en-US" sz="2000" dirty="0" smtClean="0"/>
              <a:t> (</a:t>
            </a:r>
            <a:r>
              <a:rPr lang="en-US" sz="2000" dirty="0" err="1" smtClean="0"/>
              <a:t>terapija</a:t>
            </a:r>
            <a:r>
              <a:rPr lang="en-US" sz="2000" dirty="0" smtClean="0"/>
              <a:t>, </a:t>
            </a:r>
            <a:r>
              <a:rPr lang="en-US" sz="2000" dirty="0" err="1" smtClean="0"/>
              <a:t>dijagnoza</a:t>
            </a:r>
            <a:r>
              <a:rPr lang="en-US" sz="2000" dirty="0" smtClean="0"/>
              <a:t>, </a:t>
            </a:r>
            <a:r>
              <a:rPr lang="en-US" sz="2000" dirty="0" err="1" smtClean="0"/>
              <a:t>etiologija</a:t>
            </a:r>
            <a:r>
              <a:rPr lang="en-US" sz="2000" dirty="0" smtClean="0"/>
              <a:t>, </a:t>
            </a:r>
            <a:r>
              <a:rPr lang="en-US" sz="2000" dirty="0" err="1" smtClean="0"/>
              <a:t>prognoza</a:t>
            </a:r>
            <a:r>
              <a:rPr lang="en-US" sz="2000" dirty="0" smtClean="0"/>
              <a:t>, </a:t>
            </a:r>
            <a:r>
              <a:rPr lang="en-US" sz="2000" dirty="0" err="1" smtClean="0"/>
              <a:t>prevencija</a:t>
            </a:r>
            <a:r>
              <a:rPr lang="en-US" sz="2000" dirty="0" smtClean="0"/>
              <a:t>, </a:t>
            </a:r>
            <a:r>
              <a:rPr lang="en-US" sz="2000" dirty="0" err="1" smtClean="0"/>
              <a:t>troškovi</a:t>
            </a:r>
            <a:r>
              <a:rPr lang="en-US" sz="2000" dirty="0" smtClean="0"/>
              <a:t>)  </a:t>
            </a:r>
            <a:endParaRPr lang="hr-HR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/>
              <a:t>vrstu</a:t>
            </a:r>
            <a:r>
              <a:rPr lang="en-US" sz="2000" dirty="0" smtClean="0"/>
              <a:t> </a:t>
            </a:r>
            <a:r>
              <a:rPr lang="en-US" sz="2000" dirty="0" err="1" smtClean="0"/>
              <a:t>studije</a:t>
            </a:r>
            <a:r>
              <a:rPr lang="hr-HR" sz="2000" dirty="0" smtClean="0"/>
              <a:t> (npr. RCT, meta-analiza i </a:t>
            </a:r>
            <a:r>
              <a:rPr lang="hr-HR" sz="2000" dirty="0" err="1" smtClean="0"/>
              <a:t>sl</a:t>
            </a:r>
            <a:r>
              <a:rPr lang="hr-HR" sz="2000" dirty="0" smtClean="0"/>
              <a:t>.)</a:t>
            </a:r>
            <a:endParaRPr lang="en-US" sz="2000" dirty="0" smtClean="0"/>
          </a:p>
          <a:p>
            <a:endParaRPr lang="hr-HR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smtClean="0">
                <a:latin typeface="Arial" charset="0"/>
              </a:rPr>
              <a:t>Postavljanje kliničkoga pitanja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endParaRPr lang="hr-HR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r-HR" sz="2400" dirty="0" smtClean="0"/>
              <a:t>Potrebu za informacijom treba pretvoriti u pitanje na koje se može naći odgovor</a:t>
            </a:r>
          </a:p>
          <a:p>
            <a:pPr lvl="1" eaLnBrk="1" hangingPunct="1">
              <a:lnSpc>
                <a:spcPct val="90000"/>
              </a:lnSpc>
            </a:pPr>
            <a:r>
              <a:rPr lang="hr-HR" sz="2400" dirty="0" smtClean="0"/>
              <a:t>P</a:t>
            </a:r>
            <a:r>
              <a:rPr lang="en-US" sz="2400" dirty="0" err="1" smtClean="0"/>
              <a:t>itanje</a:t>
            </a:r>
            <a:r>
              <a:rPr lang="en-US" sz="2400" dirty="0" smtClean="0"/>
              <a:t> </a:t>
            </a:r>
            <a:r>
              <a:rPr lang="en-US" sz="2400" dirty="0" err="1" smtClean="0"/>
              <a:t>mora</a:t>
            </a:r>
            <a:r>
              <a:rPr lang="en-US" sz="2400" dirty="0" smtClean="0"/>
              <a:t> </a:t>
            </a:r>
            <a:r>
              <a:rPr lang="en-US" sz="2400" dirty="0" err="1" smtClean="0"/>
              <a:t>biti</a:t>
            </a:r>
            <a:r>
              <a:rPr lang="en-US" sz="2400" dirty="0" smtClean="0"/>
              <a:t> </a:t>
            </a:r>
            <a:r>
              <a:rPr lang="en-US" sz="2400" dirty="0" err="1" smtClean="0"/>
              <a:t>specifično</a:t>
            </a:r>
            <a:r>
              <a:rPr lang="en-US" sz="2400" dirty="0" smtClean="0"/>
              <a:t> i </a:t>
            </a:r>
            <a:r>
              <a:rPr lang="en-US" sz="2400" dirty="0" err="1" smtClean="0"/>
              <a:t>ciljano</a:t>
            </a:r>
            <a:endParaRPr lang="hr-HR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r-HR" sz="2400" dirty="0" smtClean="0"/>
              <a:t>D</a:t>
            </a:r>
            <a:r>
              <a:rPr lang="en-US" sz="2400" dirty="0" err="1" smtClean="0"/>
              <a:t>obro</a:t>
            </a:r>
            <a:r>
              <a:rPr lang="en-US" sz="2400" dirty="0" smtClean="0"/>
              <a:t> </a:t>
            </a:r>
            <a:r>
              <a:rPr lang="en-US" sz="2400" dirty="0" err="1" smtClean="0"/>
              <a:t>postavljeno</a:t>
            </a:r>
            <a:r>
              <a:rPr lang="en-US" sz="2400" dirty="0" smtClean="0"/>
              <a:t> </a:t>
            </a:r>
            <a:r>
              <a:rPr lang="en-US" sz="2400" dirty="0" err="1" smtClean="0"/>
              <a:t>pitanje</a:t>
            </a:r>
            <a:r>
              <a:rPr lang="en-US" sz="2400" dirty="0" smtClean="0"/>
              <a:t> </a:t>
            </a:r>
            <a:r>
              <a:rPr lang="en-US" sz="2400" dirty="0" err="1" smtClean="0"/>
              <a:t>ima</a:t>
            </a:r>
            <a:r>
              <a:rPr lang="en-US" sz="2400" dirty="0" smtClean="0"/>
              <a:t> 4 </a:t>
            </a:r>
            <a:r>
              <a:rPr lang="en-US" sz="2400" dirty="0" err="1" smtClean="0"/>
              <a:t>elementa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400" dirty="0" smtClean="0"/>
              <a:t>	(</a:t>
            </a:r>
            <a:r>
              <a:rPr lang="en-US" sz="2400" dirty="0" err="1" smtClean="0"/>
              <a:t>tzv</a:t>
            </a:r>
            <a:r>
              <a:rPr lang="en-US" sz="2400" dirty="0" smtClean="0"/>
              <a:t>. </a:t>
            </a:r>
            <a:r>
              <a:rPr lang="hr-HR" sz="2400" dirty="0" smtClean="0"/>
              <a:t>model </a:t>
            </a:r>
            <a:r>
              <a:rPr lang="en-US" sz="2400" dirty="0" smtClean="0"/>
              <a:t>PICO</a:t>
            </a:r>
            <a:r>
              <a:rPr lang="hr-HR" sz="2400" dirty="0" smtClean="0"/>
              <a:t>)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r-HR" sz="2400" dirty="0" smtClean="0"/>
              <a:t>D</a:t>
            </a:r>
            <a:r>
              <a:rPr lang="en-US" sz="2400" dirty="0" err="1" smtClean="0"/>
              <a:t>va</a:t>
            </a:r>
            <a:r>
              <a:rPr lang="en-US" sz="2400" dirty="0" smtClean="0"/>
              <a:t> </a:t>
            </a:r>
            <a:r>
              <a:rPr lang="en-US" sz="2400" dirty="0" err="1" smtClean="0"/>
              <a:t>dodatna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elementa</a:t>
            </a:r>
            <a:r>
              <a:rPr lang="en-US" sz="2400" dirty="0" smtClean="0"/>
              <a:t> </a:t>
            </a:r>
            <a:r>
              <a:rPr lang="en-US" sz="2400" dirty="0" err="1" smtClean="0"/>
              <a:t>dobro</a:t>
            </a:r>
            <a:r>
              <a:rPr lang="en-US" sz="2400" dirty="0" smtClean="0"/>
              <a:t> </a:t>
            </a:r>
            <a:r>
              <a:rPr lang="en-US" sz="2400" dirty="0" err="1" smtClean="0"/>
              <a:t>postavljenog</a:t>
            </a:r>
            <a:r>
              <a:rPr lang="en-US" sz="2400" dirty="0" smtClean="0"/>
              <a:t> </a:t>
            </a:r>
            <a:r>
              <a:rPr lang="en-US" sz="2400" dirty="0" err="1" smtClean="0"/>
              <a:t>pitanja</a:t>
            </a:r>
            <a:r>
              <a:rPr lang="en-US" sz="2400" dirty="0" smtClean="0"/>
              <a:t> </a:t>
            </a:r>
            <a:r>
              <a:rPr lang="en-US" sz="2400" dirty="0" err="1" smtClean="0"/>
              <a:t>uključuju</a:t>
            </a:r>
            <a:r>
              <a:rPr lang="en-US" sz="2400" dirty="0" smtClean="0"/>
              <a:t>: </a:t>
            </a:r>
            <a:endParaRPr lang="hr-HR" sz="24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/>
              <a:t>vrstu</a:t>
            </a:r>
            <a:r>
              <a:rPr lang="en-US" sz="2000" dirty="0" smtClean="0"/>
              <a:t> </a:t>
            </a:r>
            <a:r>
              <a:rPr lang="en-US" sz="2000" dirty="0" err="1" smtClean="0"/>
              <a:t>pitanja</a:t>
            </a:r>
            <a:r>
              <a:rPr lang="en-US" sz="2000" dirty="0" smtClean="0"/>
              <a:t> (</a:t>
            </a:r>
            <a:r>
              <a:rPr lang="en-US" sz="2000" dirty="0" err="1" smtClean="0"/>
              <a:t>terapija</a:t>
            </a:r>
            <a:r>
              <a:rPr lang="en-US" sz="2000" dirty="0" smtClean="0"/>
              <a:t>, </a:t>
            </a:r>
            <a:r>
              <a:rPr lang="en-US" sz="2000" dirty="0" err="1" smtClean="0"/>
              <a:t>dijagnoza</a:t>
            </a:r>
            <a:r>
              <a:rPr lang="en-US" sz="2000" dirty="0" smtClean="0"/>
              <a:t>, </a:t>
            </a:r>
            <a:r>
              <a:rPr lang="en-US" sz="2000" dirty="0" err="1" smtClean="0"/>
              <a:t>etiologija</a:t>
            </a:r>
            <a:r>
              <a:rPr lang="en-US" sz="2000" dirty="0" smtClean="0"/>
              <a:t>, </a:t>
            </a:r>
            <a:r>
              <a:rPr lang="en-US" sz="2000" dirty="0" err="1" smtClean="0"/>
              <a:t>prognoza</a:t>
            </a:r>
            <a:r>
              <a:rPr lang="en-US" sz="2000" dirty="0" smtClean="0"/>
              <a:t>, </a:t>
            </a:r>
            <a:r>
              <a:rPr lang="en-US" sz="2000" dirty="0" err="1" smtClean="0"/>
              <a:t>prevencija</a:t>
            </a:r>
            <a:r>
              <a:rPr lang="en-US" sz="2000" dirty="0" smtClean="0"/>
              <a:t>, </a:t>
            </a:r>
            <a:r>
              <a:rPr lang="en-US" sz="2000" dirty="0" err="1" smtClean="0"/>
              <a:t>troškovi</a:t>
            </a:r>
            <a:r>
              <a:rPr lang="en-US" sz="2000" dirty="0" smtClean="0"/>
              <a:t>)  </a:t>
            </a:r>
            <a:endParaRPr lang="hr-HR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/>
              <a:t>vrstu</a:t>
            </a:r>
            <a:r>
              <a:rPr lang="en-US" sz="2000" dirty="0" smtClean="0"/>
              <a:t> </a:t>
            </a:r>
            <a:r>
              <a:rPr lang="en-US" sz="2000" dirty="0" err="1" smtClean="0"/>
              <a:t>studije</a:t>
            </a:r>
            <a:r>
              <a:rPr lang="hr-HR" sz="2000" dirty="0" smtClean="0"/>
              <a:t> (npr. RCT, meta-analiza i </a:t>
            </a:r>
            <a:r>
              <a:rPr lang="hr-HR" sz="2000" dirty="0" err="1" smtClean="0"/>
              <a:t>sl</a:t>
            </a:r>
            <a:r>
              <a:rPr lang="hr-HR" sz="2000" dirty="0" smtClean="0"/>
              <a:t>.)</a:t>
            </a:r>
            <a:endParaRPr lang="en-US" sz="2000" dirty="0" smtClean="0"/>
          </a:p>
          <a:p>
            <a:endParaRPr lang="hr-HR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latin typeface="Arial" charset="0"/>
              </a:rPr>
              <a:t>Klinički scenarij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hr-HR" sz="2800" smtClean="0"/>
          </a:p>
          <a:p>
            <a:pPr eaLnBrk="1" hangingPunct="1"/>
            <a:r>
              <a:rPr lang="hr-HR" sz="2800" smtClean="0"/>
              <a:t>65-</a:t>
            </a:r>
            <a:r>
              <a:rPr lang="pl-PL" sz="2800" smtClean="0"/>
              <a:t>godi</a:t>
            </a:r>
            <a:r>
              <a:rPr lang="hr-HR" sz="2800" smtClean="0"/>
              <a:t>š</a:t>
            </a:r>
            <a:r>
              <a:rPr lang="pl-PL" sz="2800" smtClean="0"/>
              <a:t>nji bolesnik</a:t>
            </a:r>
            <a:r>
              <a:rPr lang="hr-HR" sz="2800" smtClean="0"/>
              <a:t> oporavlja se od posljedica moždanoga udara. Ultrazvučno mu je potvrđeno blago suženje lijeve karotidne arterije. </a:t>
            </a:r>
          </a:p>
          <a:p>
            <a:pPr eaLnBrk="1" hangingPunct="1"/>
            <a:r>
              <a:rPr lang="hr-HR" sz="2800" smtClean="0"/>
              <a:t>Bi li uvođenje acetil-salicilne kiseline trebalo smanjiti rizik od pojave ponovnog moždanog udara? 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latin typeface="Arial" charset="0"/>
              </a:rPr>
              <a:t>Klinički scenarij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hr-HR" sz="2800" dirty="0" smtClean="0"/>
          </a:p>
          <a:p>
            <a:pPr eaLnBrk="1" hangingPunct="1"/>
            <a:r>
              <a:rPr lang="hr-HR" sz="2800" dirty="0" smtClean="0"/>
              <a:t>65-</a:t>
            </a:r>
            <a:r>
              <a:rPr lang="pl-PL" sz="2800" dirty="0" smtClean="0"/>
              <a:t>godi</a:t>
            </a:r>
            <a:r>
              <a:rPr lang="hr-HR" sz="2800" dirty="0" smtClean="0"/>
              <a:t>š</a:t>
            </a:r>
            <a:r>
              <a:rPr lang="pl-PL" sz="2800" dirty="0" smtClean="0"/>
              <a:t>nji bolesnik</a:t>
            </a:r>
            <a:r>
              <a:rPr lang="hr-HR" sz="2800" dirty="0" smtClean="0"/>
              <a:t> oporavlja se od posljedica moždanoga udara. Ultrazvučno mu je potvrđeno blago suženje lijeve </a:t>
            </a:r>
            <a:r>
              <a:rPr lang="hr-HR" sz="2800" dirty="0" err="1" smtClean="0"/>
              <a:t>karotidne</a:t>
            </a:r>
            <a:r>
              <a:rPr lang="hr-HR" sz="2800" dirty="0" smtClean="0"/>
              <a:t> arterije. </a:t>
            </a:r>
          </a:p>
          <a:p>
            <a:pPr eaLnBrk="1" hangingPunct="1"/>
            <a:r>
              <a:rPr lang="hr-HR" sz="2800" dirty="0" smtClean="0"/>
              <a:t>Bi li uvođenje </a:t>
            </a:r>
            <a:r>
              <a:rPr lang="hr-HR" sz="2800" dirty="0" err="1" smtClean="0"/>
              <a:t>acetil</a:t>
            </a:r>
            <a:r>
              <a:rPr lang="hr-HR" sz="2800" dirty="0" smtClean="0"/>
              <a:t>-salicilne kiseline trebalo smanjiti rizik od pojave ponovnog moždanog udara?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932</Words>
  <Application>Microsoft Office PowerPoint</Application>
  <PresentationFormat>On-screen Show (4:3)</PresentationFormat>
  <Paragraphs>199</Paragraphs>
  <Slides>23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Medicina utemeljena na dokazima  </vt:lpstr>
      <vt:lpstr>SEKUNDARNA ISTRAŽIVANJA</vt:lpstr>
      <vt:lpstr>VAŽNOST SEKUNDARNIH ISTRAŽIVANJA</vt:lpstr>
      <vt:lpstr>Slide 4</vt:lpstr>
      <vt:lpstr>Postavljanje kliničkoga pitanja</vt:lpstr>
      <vt:lpstr>Postavljanje kliničkoga pitanja</vt:lpstr>
      <vt:lpstr>Postavljanje kliničkoga pitanja</vt:lpstr>
      <vt:lpstr>Klinički scenarij</vt:lpstr>
      <vt:lpstr>Klinički scenarij</vt:lpstr>
      <vt:lpstr>Slide 10</vt:lpstr>
      <vt:lpstr>Slide 11</vt:lpstr>
      <vt:lpstr>The Cochrane Library</vt:lpstr>
      <vt:lpstr>Što sadrži Cochrane knjižnica?</vt:lpstr>
      <vt:lpstr> </vt:lpstr>
      <vt:lpstr>PubMed Clinical Queries </vt:lpstr>
      <vt:lpstr>PubMed Clinical Queries </vt:lpstr>
      <vt:lpstr>Info-sustavi  (portali, metapretraživači, agregatori...)</vt:lpstr>
      <vt:lpstr>Smjernice</vt:lpstr>
      <vt:lpstr>Smjernice</vt:lpstr>
      <vt:lpstr>Izvori za smjernice</vt:lpstr>
      <vt:lpstr>Koji izvor odabrati? </vt:lpstr>
      <vt:lpstr>Druge vrste kliničkih pitanja</vt:lpstr>
      <vt:lpstr>Pitanje       Ustroj istraživanja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Matko Marušić</dc:creator>
  <cp:lastModifiedBy>Matko Marušić</cp:lastModifiedBy>
  <cp:revision>27</cp:revision>
  <dcterms:created xsi:type="dcterms:W3CDTF">2015-10-28T09:17:56Z</dcterms:created>
  <dcterms:modified xsi:type="dcterms:W3CDTF">2015-10-29T10:48:30Z</dcterms:modified>
</cp:coreProperties>
</file>